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Canva Sans Bold" charset="1" panose="020B0803030501040103"/>
      <p:regular r:id="rId33"/>
    </p:embeddedFont>
    <p:embeddedFont>
      <p:font typeface="Canva Sans" charset="1" panose="020B0503030501040103"/>
      <p:regular r:id="rId34"/>
    </p:embeddedFont>
    <p:embeddedFont>
      <p:font typeface="Montserrat Bold" charset="1" panose="00000800000000000000"/>
      <p:regular r:id="rId35"/>
    </p:embeddedFont>
    <p:embeddedFont>
      <p:font typeface="Open Sans Bold" charset="1" panose="00000000000000000000"/>
      <p:regular r:id="rId36"/>
    </p:embeddedFont>
    <p:embeddedFont>
      <p:font typeface="Open Sans" charset="1" panose="00000000000000000000"/>
      <p:regular r:id="rId37"/>
    </p:embeddedFont>
    <p:embeddedFont>
      <p:font typeface="Poppins Bold" charset="1" panose="00000800000000000000"/>
      <p:regular r:id="rId38"/>
    </p:embeddedFont>
    <p:embeddedFont>
      <p:font typeface="Poppins" charset="1" panose="00000500000000000000"/>
      <p:regular r:id="rId39"/>
    </p:embeddedFont>
    <p:embeddedFont>
      <p:font typeface="Alex Brush" charset="1" panose="000000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2" Target="../media/image5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3403" t="-12237" r="-6042" b="-37208"/>
            </a:stretch>
          </a:blipFill>
        </p:spPr>
      </p:sp>
      <p:sp>
        <p:nvSpPr>
          <p:cNvPr name="Freeform 3" id="3"/>
          <p:cNvSpPr/>
          <p:nvPr/>
        </p:nvSpPr>
        <p:spPr>
          <a:xfrm flipH="false" flipV="false" rot="0">
            <a:off x="16509980" y="1547067"/>
            <a:ext cx="1498640" cy="1221114"/>
          </a:xfrm>
          <a:custGeom>
            <a:avLst/>
            <a:gdLst/>
            <a:ahLst/>
            <a:cxnLst/>
            <a:rect r="r" b="b" t="t" l="l"/>
            <a:pathLst>
              <a:path h="1221114" w="1498640">
                <a:moveTo>
                  <a:pt x="0" y="0"/>
                </a:moveTo>
                <a:lnTo>
                  <a:pt x="1498640" y="0"/>
                </a:lnTo>
                <a:lnTo>
                  <a:pt x="1498640" y="1221114"/>
                </a:lnTo>
                <a:lnTo>
                  <a:pt x="0" y="1221114"/>
                </a:lnTo>
                <a:lnTo>
                  <a:pt x="0" y="0"/>
                </a:lnTo>
                <a:close/>
              </a:path>
            </a:pathLst>
          </a:custGeom>
          <a:blipFill>
            <a:blip r:embed="rId3"/>
            <a:stretch>
              <a:fillRect l="0" t="0" r="0" b="0"/>
            </a:stretch>
          </a:blipFill>
        </p:spPr>
      </p:sp>
      <p:sp>
        <p:nvSpPr>
          <p:cNvPr name="Freeform 4" id="4"/>
          <p:cNvSpPr/>
          <p:nvPr/>
        </p:nvSpPr>
        <p:spPr>
          <a:xfrm flipH="false" flipV="false" rot="0">
            <a:off x="16394585" y="0"/>
            <a:ext cx="1729429" cy="1379729"/>
          </a:xfrm>
          <a:custGeom>
            <a:avLst/>
            <a:gdLst/>
            <a:ahLst/>
            <a:cxnLst/>
            <a:rect r="r" b="b" t="t" l="l"/>
            <a:pathLst>
              <a:path h="1379729" w="1729429">
                <a:moveTo>
                  <a:pt x="0" y="0"/>
                </a:moveTo>
                <a:lnTo>
                  <a:pt x="1729430" y="0"/>
                </a:lnTo>
                <a:lnTo>
                  <a:pt x="1729430" y="1379729"/>
                </a:lnTo>
                <a:lnTo>
                  <a:pt x="0" y="1379729"/>
                </a:lnTo>
                <a:lnTo>
                  <a:pt x="0" y="0"/>
                </a:lnTo>
                <a:close/>
              </a:path>
            </a:pathLst>
          </a:custGeom>
          <a:blipFill>
            <a:blip r:embed="rId4"/>
            <a:stretch>
              <a:fillRect l="0" t="0" r="0" b="0"/>
            </a:stretch>
          </a:blipFill>
        </p:spPr>
      </p:sp>
      <p:sp>
        <p:nvSpPr>
          <p:cNvPr name="Freeform 5" id="5"/>
          <p:cNvSpPr/>
          <p:nvPr/>
        </p:nvSpPr>
        <p:spPr>
          <a:xfrm flipH="false" flipV="false" rot="0">
            <a:off x="402869" y="220536"/>
            <a:ext cx="1906837" cy="2234733"/>
          </a:xfrm>
          <a:custGeom>
            <a:avLst/>
            <a:gdLst/>
            <a:ahLst/>
            <a:cxnLst/>
            <a:rect r="r" b="b" t="t" l="l"/>
            <a:pathLst>
              <a:path h="2234733" w="1906837">
                <a:moveTo>
                  <a:pt x="0" y="0"/>
                </a:moveTo>
                <a:lnTo>
                  <a:pt x="1906837" y="0"/>
                </a:lnTo>
                <a:lnTo>
                  <a:pt x="1906837" y="2234733"/>
                </a:lnTo>
                <a:lnTo>
                  <a:pt x="0" y="2234733"/>
                </a:lnTo>
                <a:lnTo>
                  <a:pt x="0" y="0"/>
                </a:lnTo>
                <a:close/>
              </a:path>
            </a:pathLst>
          </a:custGeom>
          <a:blipFill>
            <a:blip r:embed="rId5"/>
            <a:stretch>
              <a:fillRect l="0" t="0" r="0" b="0"/>
            </a:stretch>
          </a:blipFill>
        </p:spPr>
      </p:sp>
      <p:sp>
        <p:nvSpPr>
          <p:cNvPr name="TextBox 6" id="6"/>
          <p:cNvSpPr txBox="true"/>
          <p:nvPr/>
        </p:nvSpPr>
        <p:spPr>
          <a:xfrm rot="0">
            <a:off x="402869" y="4490635"/>
            <a:ext cx="17885131" cy="2369083"/>
          </a:xfrm>
          <a:prstGeom prst="rect">
            <a:avLst/>
          </a:prstGeom>
        </p:spPr>
        <p:txBody>
          <a:bodyPr anchor="t" rtlCol="false" tIns="0" lIns="0" bIns="0" rIns="0">
            <a:spAutoFit/>
          </a:bodyPr>
          <a:lstStyle/>
          <a:p>
            <a:pPr algn="ctr">
              <a:lnSpc>
                <a:spcPts val="9595"/>
              </a:lnSpc>
            </a:pPr>
            <a:r>
              <a:rPr lang="en-US" b="true" sz="6854">
                <a:solidFill>
                  <a:srgbClr val="FFD230"/>
                </a:solidFill>
                <a:latin typeface="Canva Sans Bold"/>
                <a:ea typeface="Canva Sans Bold"/>
                <a:cs typeface="Canva Sans Bold"/>
                <a:sym typeface="Canva Sans Bold"/>
              </a:rPr>
              <a:t>A Blockchain-Based Autonomous Decentralized Online Social Network</a:t>
            </a:r>
          </a:p>
        </p:txBody>
      </p:sp>
      <p:sp>
        <p:nvSpPr>
          <p:cNvPr name="TextBox 7" id="7"/>
          <p:cNvSpPr txBox="true"/>
          <p:nvPr/>
        </p:nvSpPr>
        <p:spPr>
          <a:xfrm rot="0">
            <a:off x="1669203" y="150637"/>
            <a:ext cx="14949594" cy="3260598"/>
          </a:xfrm>
          <a:prstGeom prst="rect">
            <a:avLst/>
          </a:prstGeom>
        </p:spPr>
        <p:txBody>
          <a:bodyPr anchor="t" rtlCol="false" tIns="0" lIns="0" bIns="0" rIns="0">
            <a:spAutoFit/>
          </a:bodyPr>
          <a:lstStyle/>
          <a:p>
            <a:pPr algn="ctr">
              <a:lnSpc>
                <a:spcPts val="5081"/>
              </a:lnSpc>
            </a:pPr>
            <a:r>
              <a:rPr lang="en-US" sz="3299" b="true">
                <a:solidFill>
                  <a:srgbClr val="FFFFFF"/>
                </a:solidFill>
                <a:latin typeface="Canva Sans Bold"/>
                <a:ea typeface="Canva Sans Bold"/>
                <a:cs typeface="Canva Sans Bold"/>
                <a:sym typeface="Canva Sans Bold"/>
              </a:rPr>
              <a:t>JAWAHARLAL NEHRU TECHNOLOGICAL UNIVERSITY HYDERABAD</a:t>
            </a:r>
          </a:p>
          <a:p>
            <a:pPr algn="ctr">
              <a:lnSpc>
                <a:spcPts val="5081"/>
              </a:lnSpc>
            </a:pPr>
            <a:r>
              <a:rPr lang="en-US" sz="3299" b="true">
                <a:solidFill>
                  <a:srgbClr val="FFFFFF"/>
                </a:solidFill>
                <a:latin typeface="Canva Sans Bold"/>
                <a:ea typeface="Canva Sans Bold"/>
                <a:cs typeface="Canva Sans Bold"/>
                <a:sym typeface="Canva Sans Bold"/>
              </a:rPr>
              <a:t> UNIVERSITY COLLEGE O</a:t>
            </a:r>
            <a:r>
              <a:rPr lang="en-US" sz="3299" b="true">
                <a:solidFill>
                  <a:srgbClr val="FFFFFF"/>
                </a:solidFill>
                <a:latin typeface="Canva Sans Bold"/>
                <a:ea typeface="Canva Sans Bold"/>
                <a:cs typeface="Canva Sans Bold"/>
                <a:sym typeface="Canva Sans Bold"/>
              </a:rPr>
              <a:t>F ENGINEERING JAGTIAL (AUTONOMUS)</a:t>
            </a:r>
          </a:p>
          <a:p>
            <a:pPr algn="ctr">
              <a:lnSpc>
                <a:spcPts val="4312"/>
              </a:lnSpc>
            </a:pPr>
            <a:r>
              <a:rPr lang="en-US" sz="2800">
                <a:solidFill>
                  <a:srgbClr val="FFFFFF"/>
                </a:solidFill>
                <a:latin typeface="Canva Sans"/>
                <a:ea typeface="Canva Sans"/>
                <a:cs typeface="Canva Sans"/>
                <a:sym typeface="Canva Sans"/>
              </a:rPr>
              <a:t>Nachupally (Kondagattu), Kodimial Mandal, Jagtial Dist,Telangana - 505 501</a:t>
            </a:r>
          </a:p>
          <a:p>
            <a:pPr algn="ctr">
              <a:lnSpc>
                <a:spcPts val="4466"/>
              </a:lnSpc>
            </a:pPr>
            <a:r>
              <a:rPr lang="en-US" sz="2900">
                <a:solidFill>
                  <a:srgbClr val="FFFFFF"/>
                </a:solidFill>
                <a:latin typeface="Canva Sans"/>
                <a:ea typeface="Canva Sans"/>
                <a:cs typeface="Canva Sans"/>
                <a:sym typeface="Canva Sans"/>
              </a:rPr>
              <a:t>(Accredited by NAAC A+ &amp; NBA)</a:t>
            </a:r>
          </a:p>
          <a:p>
            <a:pPr algn="ctr">
              <a:lnSpc>
                <a:spcPts val="1680"/>
              </a:lnSpc>
            </a:pPr>
          </a:p>
          <a:p>
            <a:pPr algn="ctr">
              <a:lnSpc>
                <a:spcPts val="5459"/>
              </a:lnSpc>
            </a:pPr>
            <a:r>
              <a:rPr lang="en-US" b="true" sz="3899">
                <a:solidFill>
                  <a:srgbClr val="ED751C"/>
                </a:solidFill>
                <a:latin typeface="Canva Sans Bold"/>
                <a:ea typeface="Canva Sans Bold"/>
                <a:cs typeface="Canva Sans Bold"/>
                <a:sym typeface="Canva Sans Bold"/>
              </a:rPr>
              <a:t>Department of CSE</a:t>
            </a:r>
          </a:p>
        </p:txBody>
      </p:sp>
      <p:sp>
        <p:nvSpPr>
          <p:cNvPr name="TextBox 8" id="8"/>
          <p:cNvSpPr txBox="true"/>
          <p:nvPr/>
        </p:nvSpPr>
        <p:spPr>
          <a:xfrm rot="0">
            <a:off x="3840928" y="3804060"/>
            <a:ext cx="10606144" cy="455675"/>
          </a:xfrm>
          <a:prstGeom prst="rect">
            <a:avLst/>
          </a:prstGeom>
        </p:spPr>
        <p:txBody>
          <a:bodyPr anchor="t" rtlCol="false" tIns="0" lIns="0" bIns="0" rIns="0">
            <a:spAutoFit/>
          </a:bodyPr>
          <a:lstStyle/>
          <a:p>
            <a:pPr algn="ctr">
              <a:lnSpc>
                <a:spcPts val="3596"/>
              </a:lnSpc>
            </a:pPr>
            <a:r>
              <a:rPr lang="en-US" b="true" sz="3299">
                <a:solidFill>
                  <a:srgbClr val="FFFFFF"/>
                </a:solidFill>
                <a:latin typeface="Canva Sans Bold"/>
                <a:ea typeface="Canva Sans Bold"/>
                <a:cs typeface="Canva Sans Bold"/>
                <a:sym typeface="Canva Sans Bold"/>
              </a:rPr>
              <a:t>Industrial Oriented Mini Project on</a:t>
            </a:r>
          </a:p>
        </p:txBody>
      </p:sp>
      <p:sp>
        <p:nvSpPr>
          <p:cNvPr name="TextBox 9" id="9"/>
          <p:cNvSpPr txBox="true"/>
          <p:nvPr/>
        </p:nvSpPr>
        <p:spPr>
          <a:xfrm rot="0">
            <a:off x="10941843" y="7073867"/>
            <a:ext cx="7346157" cy="2590801"/>
          </a:xfrm>
          <a:prstGeom prst="rect">
            <a:avLst/>
          </a:prstGeom>
        </p:spPr>
        <p:txBody>
          <a:bodyPr anchor="t" rtlCol="false" tIns="0" lIns="0" bIns="0" rIns="0">
            <a:spAutoFit/>
          </a:bodyPr>
          <a:lstStyle/>
          <a:p>
            <a:pPr algn="ctr">
              <a:lnSpc>
                <a:spcPts val="4199"/>
              </a:lnSpc>
              <a:spcBef>
                <a:spcPct val="0"/>
              </a:spcBef>
            </a:pPr>
            <a:r>
              <a:rPr lang="en-US" b="true" sz="2999">
                <a:solidFill>
                  <a:srgbClr val="ED751C"/>
                </a:solidFill>
                <a:latin typeface="Canva Sans Bold"/>
                <a:ea typeface="Canva Sans Bold"/>
                <a:cs typeface="Canva Sans Bold"/>
                <a:sym typeface="Canva Sans Bold"/>
              </a:rPr>
              <a:t>Team Members    </a:t>
            </a:r>
          </a:p>
          <a:p>
            <a:pPr algn="l">
              <a:lnSpc>
                <a:spcPts val="4199"/>
              </a:lnSpc>
              <a:spcBef>
                <a:spcPct val="0"/>
              </a:spcBef>
            </a:pPr>
            <a:r>
              <a:rPr lang="en-US" b="true" sz="2999">
                <a:solidFill>
                  <a:srgbClr val="FFFFFF"/>
                </a:solidFill>
                <a:latin typeface="Canva Sans Bold"/>
                <a:ea typeface="Canva Sans Bold"/>
                <a:cs typeface="Canva Sans Bold"/>
                <a:sym typeface="Canva Sans Bold"/>
              </a:rPr>
              <a:t>22JJ1A0539 - E.Krishnaveni  22JJ1A0561 - T.Rishith Kumar</a:t>
            </a:r>
          </a:p>
          <a:p>
            <a:pPr algn="l">
              <a:lnSpc>
                <a:spcPts val="4199"/>
              </a:lnSpc>
              <a:spcBef>
                <a:spcPct val="0"/>
              </a:spcBef>
            </a:pPr>
            <a:r>
              <a:rPr lang="en-US" b="true" sz="2999">
                <a:solidFill>
                  <a:srgbClr val="FFFFFF"/>
                </a:solidFill>
                <a:latin typeface="Canva Sans Bold"/>
                <a:ea typeface="Canva Sans Bold"/>
                <a:cs typeface="Canva Sans Bold"/>
                <a:sym typeface="Canva Sans Bold"/>
              </a:rPr>
              <a:t>22JJ1A0563 - V.Srujana</a:t>
            </a:r>
          </a:p>
          <a:p>
            <a:pPr algn="l">
              <a:lnSpc>
                <a:spcPts val="4199"/>
              </a:lnSpc>
              <a:spcBef>
                <a:spcPct val="0"/>
              </a:spcBef>
            </a:pPr>
            <a:r>
              <a:rPr lang="en-US" b="true" sz="2999">
                <a:solidFill>
                  <a:srgbClr val="FFFFFF"/>
                </a:solidFill>
                <a:latin typeface="Canva Sans Bold"/>
                <a:ea typeface="Canva Sans Bold"/>
                <a:cs typeface="Canva Sans Bold"/>
                <a:sym typeface="Canva Sans Bold"/>
              </a:rPr>
              <a:t>22JJ1A0511 - B.Murali Krishna</a:t>
            </a:r>
          </a:p>
        </p:txBody>
      </p:sp>
      <p:sp>
        <p:nvSpPr>
          <p:cNvPr name="TextBox 10" id="10"/>
          <p:cNvSpPr txBox="true"/>
          <p:nvPr/>
        </p:nvSpPr>
        <p:spPr>
          <a:xfrm rot="0">
            <a:off x="784741" y="7315484"/>
            <a:ext cx="7548898" cy="2088516"/>
          </a:xfrm>
          <a:prstGeom prst="rect">
            <a:avLst/>
          </a:prstGeom>
        </p:spPr>
        <p:txBody>
          <a:bodyPr anchor="t" rtlCol="false" tIns="0" lIns="0" bIns="0" rIns="0">
            <a:spAutoFit/>
          </a:bodyPr>
          <a:lstStyle/>
          <a:p>
            <a:pPr algn="ctr">
              <a:lnSpc>
                <a:spcPts val="4619"/>
              </a:lnSpc>
              <a:spcBef>
                <a:spcPct val="0"/>
              </a:spcBef>
            </a:pPr>
            <a:r>
              <a:rPr lang="en-US" b="true" sz="3299">
                <a:solidFill>
                  <a:srgbClr val="ED751C"/>
                </a:solidFill>
                <a:latin typeface="Canva Sans Bold"/>
                <a:ea typeface="Canva Sans Bold"/>
                <a:cs typeface="Canva Sans Bold"/>
                <a:sym typeface="Canva Sans Bold"/>
              </a:rPr>
              <a:t>Project Guide</a:t>
            </a:r>
          </a:p>
          <a:p>
            <a:pPr algn="ctr">
              <a:lnSpc>
                <a:spcPts val="5039"/>
              </a:lnSpc>
              <a:spcBef>
                <a:spcPct val="0"/>
              </a:spcBef>
            </a:pPr>
            <a:r>
              <a:rPr lang="en-US" b="true" sz="3599">
                <a:solidFill>
                  <a:srgbClr val="FFFFFF"/>
                </a:solidFill>
                <a:latin typeface="Canva Sans Bold"/>
                <a:ea typeface="Canva Sans Bold"/>
                <a:cs typeface="Canva Sans Bold"/>
                <a:sym typeface="Canva Sans Bold"/>
              </a:rPr>
              <a:t>D</a:t>
            </a:r>
            <a:r>
              <a:rPr lang="en-US" b="true" sz="3599">
                <a:solidFill>
                  <a:srgbClr val="FFFFFF"/>
                </a:solidFill>
                <a:latin typeface="Canva Sans Bold"/>
                <a:ea typeface="Canva Sans Bold"/>
                <a:cs typeface="Canva Sans Bold"/>
                <a:sym typeface="Canva Sans Bold"/>
              </a:rPr>
              <a:t>r. B. Sateesh Kumar</a:t>
            </a:r>
          </a:p>
          <a:p>
            <a:pPr algn="ctr">
              <a:lnSpc>
                <a:spcPts val="3499"/>
              </a:lnSpc>
              <a:spcBef>
                <a:spcPct val="0"/>
              </a:spcBef>
            </a:pPr>
            <a:r>
              <a:rPr lang="en-US" b="true" sz="2499">
                <a:solidFill>
                  <a:srgbClr val="FFFFFF"/>
                </a:solidFill>
                <a:latin typeface="Canva Sans Bold"/>
                <a:ea typeface="Canva Sans Bold"/>
                <a:cs typeface="Canva Sans Bold"/>
                <a:sym typeface="Canva Sans Bold"/>
              </a:rPr>
              <a:t>Professor &amp; HOD,</a:t>
            </a:r>
          </a:p>
          <a:p>
            <a:pPr algn="ctr">
              <a:lnSpc>
                <a:spcPts val="3499"/>
              </a:lnSpc>
              <a:spcBef>
                <a:spcPct val="0"/>
              </a:spcBef>
            </a:pPr>
            <a:r>
              <a:rPr lang="en-US" b="true" sz="2499">
                <a:solidFill>
                  <a:srgbClr val="FFFFFF"/>
                </a:solidFill>
                <a:latin typeface="Canva Sans Bold"/>
                <a:ea typeface="Canva Sans Bold"/>
                <a:cs typeface="Canva Sans Bold"/>
                <a:sym typeface="Canva Sans Bold"/>
              </a:rPr>
              <a:t>Department of CSE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18369" y="281988"/>
            <a:ext cx="10366222" cy="1076782"/>
            <a:chOff x="0" y="0"/>
            <a:chExt cx="13821629" cy="1435710"/>
          </a:xfrm>
        </p:grpSpPr>
        <p:sp>
          <p:nvSpPr>
            <p:cNvPr name="Freeform 3" id="3"/>
            <p:cNvSpPr/>
            <p:nvPr/>
          </p:nvSpPr>
          <p:spPr>
            <a:xfrm flipH="false" flipV="false" rot="0">
              <a:off x="0" y="0"/>
              <a:ext cx="13821629" cy="1435710"/>
            </a:xfrm>
            <a:custGeom>
              <a:avLst/>
              <a:gdLst/>
              <a:ahLst/>
              <a:cxnLst/>
              <a:rect r="r" b="b" t="t" l="l"/>
              <a:pathLst>
                <a:path h="1435710" w="13821629">
                  <a:moveTo>
                    <a:pt x="0" y="0"/>
                  </a:moveTo>
                  <a:lnTo>
                    <a:pt x="13821629" y="0"/>
                  </a:lnTo>
                  <a:lnTo>
                    <a:pt x="13821629" y="1435710"/>
                  </a:lnTo>
                  <a:lnTo>
                    <a:pt x="0" y="1435710"/>
                  </a:lnTo>
                  <a:close/>
                </a:path>
              </a:pathLst>
            </a:custGeom>
            <a:solidFill>
              <a:srgbClr val="000000">
                <a:alpha val="0"/>
              </a:srgbClr>
            </a:solidFill>
          </p:spPr>
        </p:sp>
        <p:sp>
          <p:nvSpPr>
            <p:cNvPr name="TextBox 4" id="4"/>
            <p:cNvSpPr txBox="true"/>
            <p:nvPr/>
          </p:nvSpPr>
          <p:spPr>
            <a:xfrm>
              <a:off x="0" y="38100"/>
              <a:ext cx="13821629"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Methodology</a:t>
              </a:r>
            </a:p>
          </p:txBody>
        </p:sp>
      </p:grpSp>
      <p:sp>
        <p:nvSpPr>
          <p:cNvPr name="Freeform 5" id="5"/>
          <p:cNvSpPr/>
          <p:nvPr/>
        </p:nvSpPr>
        <p:spPr>
          <a:xfrm flipH="false" flipV="false" rot="0">
            <a:off x="0" y="8901806"/>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51693" y="2850839"/>
            <a:ext cx="9415110" cy="5087816"/>
          </a:xfrm>
          <a:custGeom>
            <a:avLst/>
            <a:gdLst/>
            <a:ahLst/>
            <a:cxnLst/>
            <a:rect r="r" b="b" t="t" l="l"/>
            <a:pathLst>
              <a:path h="5087816" w="9415110">
                <a:moveTo>
                  <a:pt x="0" y="0"/>
                </a:moveTo>
                <a:lnTo>
                  <a:pt x="9415110" y="0"/>
                </a:lnTo>
                <a:lnTo>
                  <a:pt x="9415110" y="5087815"/>
                </a:lnTo>
                <a:lnTo>
                  <a:pt x="0" y="5087815"/>
                </a:lnTo>
                <a:lnTo>
                  <a:pt x="0" y="0"/>
                </a:lnTo>
                <a:close/>
              </a:path>
            </a:pathLst>
          </a:custGeom>
          <a:blipFill>
            <a:blip r:embed="rId4"/>
            <a:stretch>
              <a:fillRect l="0" t="0" r="-5958" b="0"/>
            </a:stretch>
          </a:blipFill>
        </p:spPr>
      </p:sp>
      <p:sp>
        <p:nvSpPr>
          <p:cNvPr name="TextBox 7" id="7"/>
          <p:cNvSpPr txBox="true"/>
          <p:nvPr/>
        </p:nvSpPr>
        <p:spPr>
          <a:xfrm rot="0">
            <a:off x="9866803" y="2567110"/>
            <a:ext cx="7890019" cy="5069206"/>
          </a:xfrm>
          <a:prstGeom prst="rect">
            <a:avLst/>
          </a:prstGeom>
        </p:spPr>
        <p:txBody>
          <a:bodyPr anchor="t" rtlCol="false" tIns="0" lIns="0" bIns="0" rIns="0">
            <a:spAutoFit/>
          </a:bodyPr>
          <a:lstStyle/>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Each block contains previous hash and a set of transactions (tweets, comments, etc.).</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Ensures tamper-proof data through hash linking.</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If any data is altered, all subsequent block hashes are affected—immediately detecting tampering.</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Ensures data transparency, authenticity, and immutability in the network.</a:t>
            </a:r>
          </a:p>
        </p:txBody>
      </p:sp>
      <p:sp>
        <p:nvSpPr>
          <p:cNvPr name="TextBox 8" id="8"/>
          <p:cNvSpPr txBox="true"/>
          <p:nvPr/>
        </p:nvSpPr>
        <p:spPr>
          <a:xfrm rot="0">
            <a:off x="766834" y="1609759"/>
            <a:ext cx="13360119" cy="687311"/>
          </a:xfrm>
          <a:prstGeom prst="rect">
            <a:avLst/>
          </a:prstGeom>
        </p:spPr>
        <p:txBody>
          <a:bodyPr anchor="t" rtlCol="false" tIns="0" lIns="0" bIns="0" rIns="0">
            <a:spAutoFit/>
          </a:bodyPr>
          <a:lstStyle/>
          <a:p>
            <a:pPr algn="l">
              <a:lnSpc>
                <a:spcPts val="5691"/>
              </a:lnSpc>
            </a:pPr>
            <a:r>
              <a:rPr lang="en-US" sz="4065" b="true">
                <a:solidFill>
                  <a:srgbClr val="000000"/>
                </a:solidFill>
                <a:latin typeface="Canva Sans Bold"/>
                <a:ea typeface="Canva Sans Bold"/>
                <a:cs typeface="Canva Sans Bold"/>
                <a:sym typeface="Canva Sans Bold"/>
              </a:rPr>
              <a:t>1.</a:t>
            </a:r>
            <a:r>
              <a:rPr lang="en-US" sz="4065" b="true">
                <a:solidFill>
                  <a:srgbClr val="000000"/>
                </a:solidFill>
                <a:latin typeface="Canva Sans Bold"/>
                <a:ea typeface="Canva Sans Bold"/>
                <a:cs typeface="Canva Sans Bold"/>
                <a:sym typeface="Canva Sans Bold"/>
              </a:rPr>
              <a:t> Blockchain Integrity Verification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18369" y="281988"/>
            <a:ext cx="9308250" cy="1076782"/>
            <a:chOff x="0" y="0"/>
            <a:chExt cx="12411000" cy="1435710"/>
          </a:xfrm>
        </p:grpSpPr>
        <p:sp>
          <p:nvSpPr>
            <p:cNvPr name="Freeform 3" id="3"/>
            <p:cNvSpPr/>
            <p:nvPr/>
          </p:nvSpPr>
          <p:spPr>
            <a:xfrm flipH="false" flipV="false" rot="0">
              <a:off x="0" y="0"/>
              <a:ext cx="12411000" cy="1435710"/>
            </a:xfrm>
            <a:custGeom>
              <a:avLst/>
              <a:gdLst/>
              <a:ahLst/>
              <a:cxnLst/>
              <a:rect r="r" b="b" t="t" l="l"/>
              <a:pathLst>
                <a:path h="1435710" w="12411000">
                  <a:moveTo>
                    <a:pt x="0" y="0"/>
                  </a:moveTo>
                  <a:lnTo>
                    <a:pt x="12411000" y="0"/>
                  </a:lnTo>
                  <a:lnTo>
                    <a:pt x="12411000" y="1435710"/>
                  </a:lnTo>
                  <a:lnTo>
                    <a:pt x="0" y="1435710"/>
                  </a:lnTo>
                  <a:close/>
                </a:path>
              </a:pathLst>
            </a:custGeom>
            <a:solidFill>
              <a:srgbClr val="000000">
                <a:alpha val="0"/>
              </a:srgbClr>
            </a:solidFill>
          </p:spPr>
        </p:sp>
        <p:sp>
          <p:nvSpPr>
            <p:cNvPr name="TextBox 4" id="4"/>
            <p:cNvSpPr txBox="true"/>
            <p:nvPr/>
          </p:nvSpPr>
          <p:spPr>
            <a:xfrm>
              <a:off x="0" y="38100"/>
              <a:ext cx="12411000"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Methodology</a:t>
              </a:r>
            </a:p>
          </p:txBody>
        </p:sp>
      </p:grpSp>
      <p:sp>
        <p:nvSpPr>
          <p:cNvPr name="Freeform 5" id="5"/>
          <p:cNvSpPr/>
          <p:nvPr/>
        </p:nvSpPr>
        <p:spPr>
          <a:xfrm flipH="false" flipV="false" rot="0">
            <a:off x="0" y="8901806"/>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7506" y="3152309"/>
            <a:ext cx="9657316" cy="4113842"/>
          </a:xfrm>
          <a:custGeom>
            <a:avLst/>
            <a:gdLst/>
            <a:ahLst/>
            <a:cxnLst/>
            <a:rect r="r" b="b" t="t" l="l"/>
            <a:pathLst>
              <a:path h="4113842" w="9657316">
                <a:moveTo>
                  <a:pt x="0" y="0"/>
                </a:moveTo>
                <a:lnTo>
                  <a:pt x="9657316" y="0"/>
                </a:lnTo>
                <a:lnTo>
                  <a:pt x="9657316" y="4113842"/>
                </a:lnTo>
                <a:lnTo>
                  <a:pt x="0" y="4113842"/>
                </a:lnTo>
                <a:lnTo>
                  <a:pt x="0" y="0"/>
                </a:lnTo>
                <a:close/>
              </a:path>
            </a:pathLst>
          </a:custGeom>
          <a:blipFill>
            <a:blip r:embed="rId4"/>
            <a:stretch>
              <a:fillRect l="0" t="0" r="0" b="0"/>
            </a:stretch>
          </a:blipFill>
        </p:spPr>
      </p:sp>
      <p:sp>
        <p:nvSpPr>
          <p:cNvPr name="TextBox 7" id="7"/>
          <p:cNvSpPr txBox="true"/>
          <p:nvPr/>
        </p:nvSpPr>
        <p:spPr>
          <a:xfrm rot="0">
            <a:off x="9800406" y="2068128"/>
            <a:ext cx="8155608" cy="6594874"/>
          </a:xfrm>
          <a:prstGeom prst="rect">
            <a:avLst/>
          </a:prstGeom>
        </p:spPr>
        <p:txBody>
          <a:bodyPr anchor="t" rtlCol="false" tIns="0" lIns="0" bIns="0" rIns="0">
            <a:spAutoFit/>
          </a:bodyPr>
          <a:lstStyle/>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Deve</a:t>
            </a:r>
            <a:r>
              <a:rPr lang="en-US" sz="2893">
                <a:solidFill>
                  <a:srgbClr val="000000"/>
                </a:solidFill>
                <a:latin typeface="Canva Sans"/>
                <a:ea typeface="Canva Sans"/>
                <a:cs typeface="Canva Sans"/>
                <a:sym typeface="Canva Sans"/>
              </a:rPr>
              <a:t>lop the system using a multi-layer blockchain architecture:</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Application Layer: Handles transactions (tweets/comments) and user interfaces</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Consensus Layer: Ensures decentralized agreement on new blocks</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Network Layer: Manages peer communication</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Data Layer: Stores transaction records</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Integrate IPFS (InterPlanetary File System) to store media or content off-chain</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Store CIDs (Content Identifiers) of IPFS files within blockchain transactions</a:t>
            </a:r>
          </a:p>
        </p:txBody>
      </p:sp>
      <p:sp>
        <p:nvSpPr>
          <p:cNvPr name="TextBox 8" id="8"/>
          <p:cNvSpPr txBox="true"/>
          <p:nvPr/>
        </p:nvSpPr>
        <p:spPr>
          <a:xfrm rot="0">
            <a:off x="721814" y="1739535"/>
            <a:ext cx="12130753" cy="687311"/>
          </a:xfrm>
          <a:prstGeom prst="rect">
            <a:avLst/>
          </a:prstGeom>
        </p:spPr>
        <p:txBody>
          <a:bodyPr anchor="t" rtlCol="false" tIns="0" lIns="0" bIns="0" rIns="0">
            <a:spAutoFit/>
          </a:bodyPr>
          <a:lstStyle/>
          <a:p>
            <a:pPr algn="l">
              <a:lnSpc>
                <a:spcPts val="5691"/>
              </a:lnSpc>
            </a:pPr>
            <a:r>
              <a:rPr lang="en-US" sz="4065" b="true">
                <a:solidFill>
                  <a:srgbClr val="000000"/>
                </a:solidFill>
                <a:latin typeface="Canva Sans Bold"/>
                <a:ea typeface="Canva Sans Bold"/>
                <a:cs typeface="Canva Sans Bold"/>
                <a:sym typeface="Canva Sans Bold"/>
              </a:rPr>
              <a:t>2.</a:t>
            </a:r>
            <a:r>
              <a:rPr lang="en-US" sz="4065" b="true">
                <a:solidFill>
                  <a:srgbClr val="000000"/>
                </a:solidFill>
                <a:latin typeface="Canva Sans Bold"/>
                <a:ea typeface="Canva Sans Bold"/>
                <a:cs typeface="Canva Sans Bold"/>
                <a:sym typeface="Canva Sans Bold"/>
              </a:rPr>
              <a:t> System Architecture Design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18369" y="281988"/>
            <a:ext cx="10540931" cy="1076782"/>
            <a:chOff x="0" y="0"/>
            <a:chExt cx="14054575" cy="1435710"/>
          </a:xfrm>
        </p:grpSpPr>
        <p:sp>
          <p:nvSpPr>
            <p:cNvPr name="Freeform 3" id="3"/>
            <p:cNvSpPr/>
            <p:nvPr/>
          </p:nvSpPr>
          <p:spPr>
            <a:xfrm flipH="false" flipV="false" rot="0">
              <a:off x="0" y="0"/>
              <a:ext cx="14054575" cy="1435710"/>
            </a:xfrm>
            <a:custGeom>
              <a:avLst/>
              <a:gdLst/>
              <a:ahLst/>
              <a:cxnLst/>
              <a:rect r="r" b="b" t="t" l="l"/>
              <a:pathLst>
                <a:path h="1435710" w="14054575">
                  <a:moveTo>
                    <a:pt x="0" y="0"/>
                  </a:moveTo>
                  <a:lnTo>
                    <a:pt x="14054575" y="0"/>
                  </a:lnTo>
                  <a:lnTo>
                    <a:pt x="14054575" y="1435710"/>
                  </a:lnTo>
                  <a:lnTo>
                    <a:pt x="0" y="1435710"/>
                  </a:lnTo>
                  <a:close/>
                </a:path>
              </a:pathLst>
            </a:custGeom>
            <a:solidFill>
              <a:srgbClr val="000000">
                <a:alpha val="0"/>
              </a:srgbClr>
            </a:solidFill>
          </p:spPr>
        </p:sp>
        <p:sp>
          <p:nvSpPr>
            <p:cNvPr name="TextBox 4" id="4"/>
            <p:cNvSpPr txBox="true"/>
            <p:nvPr/>
          </p:nvSpPr>
          <p:spPr>
            <a:xfrm>
              <a:off x="0" y="38100"/>
              <a:ext cx="14054575"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Methodology</a:t>
              </a:r>
            </a:p>
          </p:txBody>
        </p:sp>
      </p:grpSp>
      <p:sp>
        <p:nvSpPr>
          <p:cNvPr name="Freeform 5" id="5"/>
          <p:cNvSpPr/>
          <p:nvPr/>
        </p:nvSpPr>
        <p:spPr>
          <a:xfrm flipH="false" flipV="false" rot="0">
            <a:off x="0" y="8901806"/>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05442" y="3312130"/>
            <a:ext cx="9801447" cy="4439061"/>
          </a:xfrm>
          <a:custGeom>
            <a:avLst/>
            <a:gdLst/>
            <a:ahLst/>
            <a:cxnLst/>
            <a:rect r="r" b="b" t="t" l="l"/>
            <a:pathLst>
              <a:path h="4439061" w="9801447">
                <a:moveTo>
                  <a:pt x="0" y="0"/>
                </a:moveTo>
                <a:lnTo>
                  <a:pt x="9801447" y="0"/>
                </a:lnTo>
                <a:lnTo>
                  <a:pt x="9801447" y="4439062"/>
                </a:lnTo>
                <a:lnTo>
                  <a:pt x="0" y="4439062"/>
                </a:lnTo>
                <a:lnTo>
                  <a:pt x="0" y="0"/>
                </a:lnTo>
                <a:close/>
              </a:path>
            </a:pathLst>
          </a:custGeom>
          <a:blipFill>
            <a:blip r:embed="rId4"/>
            <a:stretch>
              <a:fillRect l="0" t="0" r="0" b="0"/>
            </a:stretch>
          </a:blipFill>
        </p:spPr>
      </p:sp>
      <p:sp>
        <p:nvSpPr>
          <p:cNvPr name="TextBox 7" id="7"/>
          <p:cNvSpPr txBox="true"/>
          <p:nvPr/>
        </p:nvSpPr>
        <p:spPr>
          <a:xfrm rot="0">
            <a:off x="10132392" y="2821388"/>
            <a:ext cx="8155608" cy="4560650"/>
          </a:xfrm>
          <a:prstGeom prst="rect">
            <a:avLst/>
          </a:prstGeom>
        </p:spPr>
        <p:txBody>
          <a:bodyPr anchor="t" rtlCol="false" tIns="0" lIns="0" bIns="0" rIns="0">
            <a:spAutoFit/>
          </a:bodyPr>
          <a:lstStyle/>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A</a:t>
            </a:r>
            <a:r>
              <a:rPr lang="en-US" sz="2893">
                <a:solidFill>
                  <a:srgbClr val="000000"/>
                </a:solidFill>
                <a:latin typeface="Canva Sans"/>
                <a:ea typeface="Canva Sans"/>
                <a:cs typeface="Canva Sans"/>
                <a:sym typeface="Canva Sans"/>
              </a:rPr>
              <a:t> user interaction flow:</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User initiates a transaction (e.g., post a tweet)</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System checks content type</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User optionally pays a token fee</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Content is uploaded to IPFS</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CID and metadata are recorded on the blockchain</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A new block is committed</a:t>
            </a:r>
          </a:p>
        </p:txBody>
      </p:sp>
      <p:sp>
        <p:nvSpPr>
          <p:cNvPr name="TextBox 8" id="8"/>
          <p:cNvSpPr txBox="true"/>
          <p:nvPr/>
        </p:nvSpPr>
        <p:spPr>
          <a:xfrm rot="0">
            <a:off x="1028700" y="1741263"/>
            <a:ext cx="8353203" cy="687311"/>
          </a:xfrm>
          <a:prstGeom prst="rect">
            <a:avLst/>
          </a:prstGeom>
        </p:spPr>
        <p:txBody>
          <a:bodyPr anchor="t" rtlCol="false" tIns="0" lIns="0" bIns="0" rIns="0">
            <a:spAutoFit/>
          </a:bodyPr>
          <a:lstStyle/>
          <a:p>
            <a:pPr algn="l">
              <a:lnSpc>
                <a:spcPts val="5691"/>
              </a:lnSpc>
            </a:pPr>
            <a:r>
              <a:rPr lang="en-US" sz="4065" b="true">
                <a:solidFill>
                  <a:srgbClr val="000000"/>
                </a:solidFill>
                <a:latin typeface="Canva Sans Bold"/>
                <a:ea typeface="Canva Sans Bold"/>
                <a:cs typeface="Canva Sans Bold"/>
                <a:sym typeface="Canva Sans Bold"/>
              </a:rPr>
              <a:t>3.</a:t>
            </a:r>
            <a:r>
              <a:rPr lang="en-US" sz="4065" b="true">
                <a:solidFill>
                  <a:srgbClr val="000000"/>
                </a:solidFill>
                <a:latin typeface="Canva Sans Bold"/>
                <a:ea typeface="Canva Sans Bold"/>
                <a:cs typeface="Canva Sans Bold"/>
                <a:sym typeface="Canva Sans Bold"/>
              </a:rPr>
              <a:t> Publishing Content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18369" y="281988"/>
            <a:ext cx="9938531" cy="1076782"/>
            <a:chOff x="0" y="0"/>
            <a:chExt cx="13251375" cy="1435710"/>
          </a:xfrm>
        </p:grpSpPr>
        <p:sp>
          <p:nvSpPr>
            <p:cNvPr name="Freeform 3" id="3"/>
            <p:cNvSpPr/>
            <p:nvPr/>
          </p:nvSpPr>
          <p:spPr>
            <a:xfrm flipH="false" flipV="false" rot="0">
              <a:off x="0" y="0"/>
              <a:ext cx="13251374" cy="1435710"/>
            </a:xfrm>
            <a:custGeom>
              <a:avLst/>
              <a:gdLst/>
              <a:ahLst/>
              <a:cxnLst/>
              <a:rect r="r" b="b" t="t" l="l"/>
              <a:pathLst>
                <a:path h="1435710" w="13251374">
                  <a:moveTo>
                    <a:pt x="0" y="0"/>
                  </a:moveTo>
                  <a:lnTo>
                    <a:pt x="13251374" y="0"/>
                  </a:lnTo>
                  <a:lnTo>
                    <a:pt x="13251374" y="1435710"/>
                  </a:lnTo>
                  <a:lnTo>
                    <a:pt x="0" y="1435710"/>
                  </a:lnTo>
                  <a:close/>
                </a:path>
              </a:pathLst>
            </a:custGeom>
            <a:solidFill>
              <a:srgbClr val="000000">
                <a:alpha val="0"/>
              </a:srgbClr>
            </a:solidFill>
          </p:spPr>
        </p:sp>
        <p:sp>
          <p:nvSpPr>
            <p:cNvPr name="TextBox 4" id="4"/>
            <p:cNvSpPr txBox="true"/>
            <p:nvPr/>
          </p:nvSpPr>
          <p:spPr>
            <a:xfrm>
              <a:off x="0" y="38100"/>
              <a:ext cx="13251375"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Methodology</a:t>
              </a:r>
            </a:p>
          </p:txBody>
        </p:sp>
      </p:grpSp>
      <p:sp>
        <p:nvSpPr>
          <p:cNvPr name="Freeform 5" id="5"/>
          <p:cNvSpPr/>
          <p:nvPr/>
        </p:nvSpPr>
        <p:spPr>
          <a:xfrm flipH="false" flipV="false" rot="0">
            <a:off x="0" y="8901806"/>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22876" y="2820141"/>
            <a:ext cx="8421124" cy="5466594"/>
          </a:xfrm>
          <a:custGeom>
            <a:avLst/>
            <a:gdLst/>
            <a:ahLst/>
            <a:cxnLst/>
            <a:rect r="r" b="b" t="t" l="l"/>
            <a:pathLst>
              <a:path h="5466594" w="8421124">
                <a:moveTo>
                  <a:pt x="0" y="0"/>
                </a:moveTo>
                <a:lnTo>
                  <a:pt x="8421124" y="0"/>
                </a:lnTo>
                <a:lnTo>
                  <a:pt x="8421124" y="5466594"/>
                </a:lnTo>
                <a:lnTo>
                  <a:pt x="0" y="5466594"/>
                </a:lnTo>
                <a:lnTo>
                  <a:pt x="0" y="0"/>
                </a:lnTo>
                <a:close/>
              </a:path>
            </a:pathLst>
          </a:custGeom>
          <a:blipFill>
            <a:blip r:embed="rId4"/>
            <a:stretch>
              <a:fillRect l="0" t="0" r="0" b="0"/>
            </a:stretch>
          </a:blipFill>
        </p:spPr>
      </p:sp>
      <p:sp>
        <p:nvSpPr>
          <p:cNvPr name="TextBox 7" id="7"/>
          <p:cNvSpPr txBox="true"/>
          <p:nvPr/>
        </p:nvSpPr>
        <p:spPr>
          <a:xfrm rot="0">
            <a:off x="9144000" y="3087128"/>
            <a:ext cx="8155608" cy="4560650"/>
          </a:xfrm>
          <a:prstGeom prst="rect">
            <a:avLst/>
          </a:prstGeom>
        </p:spPr>
        <p:txBody>
          <a:bodyPr anchor="t" rtlCol="false" tIns="0" lIns="0" bIns="0" rIns="0">
            <a:spAutoFit/>
          </a:bodyPr>
          <a:lstStyle/>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Struct</a:t>
            </a:r>
            <a:r>
              <a:rPr lang="en-US" sz="2893">
                <a:solidFill>
                  <a:srgbClr val="000000"/>
                </a:solidFill>
                <a:latin typeface="Canva Sans"/>
                <a:ea typeface="Canva Sans"/>
                <a:cs typeface="Canva Sans"/>
                <a:sym typeface="Canva Sans"/>
              </a:rPr>
              <a:t>ure every tweet and comment with unique hash IDs</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Establish bidirectional mapping:</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Comments point to parent tweet via Tweet Hash ID</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Tweet contains list of associated Comment Hash IDs</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Store both CID and metadata for integrity and retrievability</a:t>
            </a:r>
          </a:p>
        </p:txBody>
      </p:sp>
      <p:sp>
        <p:nvSpPr>
          <p:cNvPr name="TextBox 8" id="8"/>
          <p:cNvSpPr txBox="true"/>
          <p:nvPr/>
        </p:nvSpPr>
        <p:spPr>
          <a:xfrm rot="0">
            <a:off x="722876" y="1703712"/>
            <a:ext cx="14160442" cy="687311"/>
          </a:xfrm>
          <a:prstGeom prst="rect">
            <a:avLst/>
          </a:prstGeom>
        </p:spPr>
        <p:txBody>
          <a:bodyPr anchor="t" rtlCol="false" tIns="0" lIns="0" bIns="0" rIns="0">
            <a:spAutoFit/>
          </a:bodyPr>
          <a:lstStyle/>
          <a:p>
            <a:pPr algn="l">
              <a:lnSpc>
                <a:spcPts val="5691"/>
              </a:lnSpc>
            </a:pPr>
            <a:r>
              <a:rPr lang="en-US" sz="4065" b="true">
                <a:solidFill>
                  <a:srgbClr val="000000"/>
                </a:solidFill>
                <a:latin typeface="Canva Sans Bold"/>
                <a:ea typeface="Canva Sans Bold"/>
                <a:cs typeface="Canva Sans Bold"/>
                <a:sym typeface="Canva Sans Bold"/>
              </a:rPr>
              <a:t>4.</a:t>
            </a:r>
            <a:r>
              <a:rPr lang="en-US" sz="4065" b="true">
                <a:solidFill>
                  <a:srgbClr val="000000"/>
                </a:solidFill>
                <a:latin typeface="Canva Sans Bold"/>
                <a:ea typeface="Canva Sans Bold"/>
                <a:cs typeface="Canva Sans Bold"/>
                <a:sym typeface="Canva Sans Bold"/>
              </a:rPr>
              <a:t> Comment-Tweet Linking Mechanism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18369" y="281988"/>
            <a:ext cx="9916021" cy="1076782"/>
            <a:chOff x="0" y="0"/>
            <a:chExt cx="13221361" cy="1435710"/>
          </a:xfrm>
        </p:grpSpPr>
        <p:sp>
          <p:nvSpPr>
            <p:cNvPr name="Freeform 3" id="3"/>
            <p:cNvSpPr/>
            <p:nvPr/>
          </p:nvSpPr>
          <p:spPr>
            <a:xfrm flipH="false" flipV="false" rot="0">
              <a:off x="0" y="0"/>
              <a:ext cx="13221360" cy="1435710"/>
            </a:xfrm>
            <a:custGeom>
              <a:avLst/>
              <a:gdLst/>
              <a:ahLst/>
              <a:cxnLst/>
              <a:rect r="r" b="b" t="t" l="l"/>
              <a:pathLst>
                <a:path h="1435710" w="13221360">
                  <a:moveTo>
                    <a:pt x="0" y="0"/>
                  </a:moveTo>
                  <a:lnTo>
                    <a:pt x="13221360" y="0"/>
                  </a:lnTo>
                  <a:lnTo>
                    <a:pt x="13221360" y="1435710"/>
                  </a:lnTo>
                  <a:lnTo>
                    <a:pt x="0" y="1435710"/>
                  </a:lnTo>
                  <a:close/>
                </a:path>
              </a:pathLst>
            </a:custGeom>
            <a:solidFill>
              <a:srgbClr val="000000">
                <a:alpha val="0"/>
              </a:srgbClr>
            </a:solidFill>
          </p:spPr>
        </p:sp>
        <p:sp>
          <p:nvSpPr>
            <p:cNvPr name="TextBox 4" id="4"/>
            <p:cNvSpPr txBox="true"/>
            <p:nvPr/>
          </p:nvSpPr>
          <p:spPr>
            <a:xfrm>
              <a:off x="0" y="38100"/>
              <a:ext cx="13221361"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Methodology</a:t>
              </a:r>
            </a:p>
          </p:txBody>
        </p:sp>
      </p:grpSp>
      <p:sp>
        <p:nvSpPr>
          <p:cNvPr name="Freeform 5" id="5"/>
          <p:cNvSpPr/>
          <p:nvPr/>
        </p:nvSpPr>
        <p:spPr>
          <a:xfrm flipH="false" flipV="false" rot="0">
            <a:off x="0" y="8901806"/>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22446" y="2639892"/>
            <a:ext cx="8752388" cy="5514828"/>
          </a:xfrm>
          <a:custGeom>
            <a:avLst/>
            <a:gdLst/>
            <a:ahLst/>
            <a:cxnLst/>
            <a:rect r="r" b="b" t="t" l="l"/>
            <a:pathLst>
              <a:path h="5514828" w="8752388">
                <a:moveTo>
                  <a:pt x="0" y="0"/>
                </a:moveTo>
                <a:lnTo>
                  <a:pt x="8752387" y="0"/>
                </a:lnTo>
                <a:lnTo>
                  <a:pt x="8752387" y="5514828"/>
                </a:lnTo>
                <a:lnTo>
                  <a:pt x="0" y="5514828"/>
                </a:lnTo>
                <a:lnTo>
                  <a:pt x="0" y="0"/>
                </a:lnTo>
                <a:close/>
              </a:path>
            </a:pathLst>
          </a:custGeom>
          <a:blipFill>
            <a:blip r:embed="rId4"/>
            <a:stretch>
              <a:fillRect l="0" t="0" r="0" b="0"/>
            </a:stretch>
          </a:blipFill>
        </p:spPr>
      </p:sp>
      <p:sp>
        <p:nvSpPr>
          <p:cNvPr name="TextBox 7" id="7"/>
          <p:cNvSpPr txBox="true"/>
          <p:nvPr/>
        </p:nvSpPr>
        <p:spPr>
          <a:xfrm rot="0">
            <a:off x="9484358" y="2884186"/>
            <a:ext cx="8479926" cy="5069206"/>
          </a:xfrm>
          <a:prstGeom prst="rect">
            <a:avLst/>
          </a:prstGeom>
        </p:spPr>
        <p:txBody>
          <a:bodyPr anchor="t" rtlCol="false" tIns="0" lIns="0" bIns="0" rIns="0">
            <a:spAutoFit/>
          </a:bodyPr>
          <a:lstStyle/>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Us</a:t>
            </a:r>
            <a:r>
              <a:rPr lang="en-US" sz="2893">
                <a:solidFill>
                  <a:srgbClr val="000000"/>
                </a:solidFill>
                <a:latin typeface="Canva Sans"/>
                <a:ea typeface="Canva Sans"/>
                <a:cs typeface="Canva Sans"/>
                <a:sym typeface="Canva Sans"/>
              </a:rPr>
              <a:t>e a Decentralized Autonomous Organization (DAO) to manage platform policies</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Users vote on rule proposals (e.g., spam filters, content moderation)</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Management team is selected democratically</a:t>
            </a:r>
          </a:p>
          <a:p>
            <a:pPr algn="l" marL="624791" indent="-312395" lvl="1">
              <a:lnSpc>
                <a:spcPts val="4051"/>
              </a:lnSpc>
              <a:buFont typeface="Arial"/>
              <a:buChar char="•"/>
            </a:pPr>
            <a:r>
              <a:rPr lang="en-US" sz="2893">
                <a:solidFill>
                  <a:srgbClr val="000000"/>
                </a:solidFill>
                <a:latin typeface="Canva Sans"/>
                <a:ea typeface="Canva Sans"/>
                <a:cs typeface="Canva Sans"/>
                <a:sym typeface="Canva Sans"/>
              </a:rPr>
              <a:t>DAO is responsible for:</a:t>
            </a:r>
          </a:p>
          <a:p>
            <a:pPr algn="l" marL="1249581" indent="-416527" lvl="2">
              <a:lnSpc>
                <a:spcPts val="4051"/>
              </a:lnSpc>
              <a:buFont typeface="Arial"/>
              <a:buChar char="⚬"/>
            </a:pPr>
            <a:r>
              <a:rPr lang="en-US" sz="2893">
                <a:solidFill>
                  <a:srgbClr val="000000"/>
                </a:solidFill>
                <a:latin typeface="Canva Sans"/>
                <a:ea typeface="Canva Sans"/>
                <a:cs typeface="Canva Sans"/>
                <a:sym typeface="Canva Sans"/>
              </a:rPr>
              <a:t>Managing tweet/comment operations</a:t>
            </a:r>
          </a:p>
          <a:p>
            <a:pPr algn="l" marL="1249581" indent="-416527" lvl="2">
              <a:lnSpc>
                <a:spcPts val="4051"/>
              </a:lnSpc>
              <a:buFont typeface="Arial"/>
              <a:buChar char="⚬"/>
            </a:pPr>
            <a:r>
              <a:rPr lang="en-US" sz="2893">
                <a:solidFill>
                  <a:srgbClr val="000000"/>
                </a:solidFill>
                <a:latin typeface="Canva Sans"/>
                <a:ea typeface="Canva Sans"/>
                <a:cs typeface="Canva Sans"/>
                <a:sym typeface="Canva Sans"/>
              </a:rPr>
              <a:t>Implementing voted rule changes</a:t>
            </a:r>
          </a:p>
        </p:txBody>
      </p:sp>
      <p:sp>
        <p:nvSpPr>
          <p:cNvPr name="TextBox 8" id="8"/>
          <p:cNvSpPr txBox="true"/>
          <p:nvPr/>
        </p:nvSpPr>
        <p:spPr>
          <a:xfrm rot="0">
            <a:off x="576880" y="1611231"/>
            <a:ext cx="11582010" cy="687311"/>
          </a:xfrm>
          <a:prstGeom prst="rect">
            <a:avLst/>
          </a:prstGeom>
        </p:spPr>
        <p:txBody>
          <a:bodyPr anchor="t" rtlCol="false" tIns="0" lIns="0" bIns="0" rIns="0">
            <a:spAutoFit/>
          </a:bodyPr>
          <a:lstStyle/>
          <a:p>
            <a:pPr algn="l">
              <a:lnSpc>
                <a:spcPts val="5691"/>
              </a:lnSpc>
            </a:pPr>
            <a:r>
              <a:rPr lang="en-US" sz="4065" b="true">
                <a:solidFill>
                  <a:srgbClr val="000000"/>
                </a:solidFill>
                <a:latin typeface="Canva Sans Bold"/>
                <a:ea typeface="Canva Sans Bold"/>
                <a:cs typeface="Canva Sans Bold"/>
                <a:sym typeface="Canva Sans Bold"/>
              </a:rPr>
              <a:t>5.</a:t>
            </a:r>
            <a:r>
              <a:rPr lang="en-US" sz="4065" b="true">
                <a:solidFill>
                  <a:srgbClr val="000000"/>
                </a:solidFill>
                <a:latin typeface="Canva Sans Bold"/>
                <a:ea typeface="Canva Sans Bold"/>
                <a:cs typeface="Canva Sans Bold"/>
                <a:sym typeface="Canva Sans Bold"/>
              </a:rPr>
              <a:t> DAO Governance Structure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 y="8745866"/>
            <a:ext cx="18288000" cy="4148721"/>
          </a:xfrm>
          <a:custGeom>
            <a:avLst/>
            <a:gdLst/>
            <a:ahLst/>
            <a:cxnLst/>
            <a:rect r="r" b="b" t="t" l="l"/>
            <a:pathLst>
              <a:path h="4148721" w="18288000">
                <a:moveTo>
                  <a:pt x="0" y="0"/>
                </a:moveTo>
                <a:lnTo>
                  <a:pt x="18288001" y="0"/>
                </a:lnTo>
                <a:lnTo>
                  <a:pt x="18288001" y="4148722"/>
                </a:lnTo>
                <a:lnTo>
                  <a:pt x="0" y="4148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5566" y="8233433"/>
            <a:ext cx="1024867" cy="1024867"/>
          </a:xfrm>
          <a:custGeom>
            <a:avLst/>
            <a:gdLst/>
            <a:ahLst/>
            <a:cxnLst/>
            <a:rect r="r" b="b" t="t" l="l"/>
            <a:pathLst>
              <a:path h="1024867" w="1024867">
                <a:moveTo>
                  <a:pt x="0" y="0"/>
                </a:moveTo>
                <a:lnTo>
                  <a:pt x="1024867" y="0"/>
                </a:lnTo>
                <a:lnTo>
                  <a:pt x="1024867" y="1024867"/>
                </a:lnTo>
                <a:lnTo>
                  <a:pt x="0" y="1024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96803" y="557375"/>
            <a:ext cx="137619" cy="137619"/>
          </a:xfrm>
          <a:custGeom>
            <a:avLst/>
            <a:gdLst/>
            <a:ahLst/>
            <a:cxnLst/>
            <a:rect r="r" b="b" t="t" l="l"/>
            <a:pathLst>
              <a:path h="137619" w="137619">
                <a:moveTo>
                  <a:pt x="0" y="0"/>
                </a:moveTo>
                <a:lnTo>
                  <a:pt x="137619" y="0"/>
                </a:lnTo>
                <a:lnTo>
                  <a:pt x="137619" y="137619"/>
                </a:lnTo>
                <a:lnTo>
                  <a:pt x="0" y="1376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353109" y="557375"/>
            <a:ext cx="137619" cy="137619"/>
          </a:xfrm>
          <a:custGeom>
            <a:avLst/>
            <a:gdLst/>
            <a:ahLst/>
            <a:cxnLst/>
            <a:rect r="r" b="b" t="t" l="l"/>
            <a:pathLst>
              <a:path h="137619" w="137619">
                <a:moveTo>
                  <a:pt x="0" y="0"/>
                </a:moveTo>
                <a:lnTo>
                  <a:pt x="137619" y="0"/>
                </a:lnTo>
                <a:lnTo>
                  <a:pt x="137619" y="137619"/>
                </a:lnTo>
                <a:lnTo>
                  <a:pt x="0" y="1376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605028" y="557375"/>
            <a:ext cx="137619" cy="137619"/>
          </a:xfrm>
          <a:custGeom>
            <a:avLst/>
            <a:gdLst/>
            <a:ahLst/>
            <a:cxnLst/>
            <a:rect r="r" b="b" t="t" l="l"/>
            <a:pathLst>
              <a:path h="137619" w="137619">
                <a:moveTo>
                  <a:pt x="0" y="0"/>
                </a:moveTo>
                <a:lnTo>
                  <a:pt x="137619" y="0"/>
                </a:lnTo>
                <a:lnTo>
                  <a:pt x="137619" y="137619"/>
                </a:lnTo>
                <a:lnTo>
                  <a:pt x="0" y="1376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4773840" y="733093"/>
            <a:ext cx="12485460" cy="1076782"/>
            <a:chOff x="0" y="0"/>
            <a:chExt cx="16647279" cy="1435710"/>
          </a:xfrm>
        </p:grpSpPr>
        <p:sp>
          <p:nvSpPr>
            <p:cNvPr name="Freeform 8" id="8"/>
            <p:cNvSpPr/>
            <p:nvPr/>
          </p:nvSpPr>
          <p:spPr>
            <a:xfrm flipH="false" flipV="false" rot="0">
              <a:off x="0" y="0"/>
              <a:ext cx="16647278" cy="1435710"/>
            </a:xfrm>
            <a:custGeom>
              <a:avLst/>
              <a:gdLst/>
              <a:ahLst/>
              <a:cxnLst/>
              <a:rect r="r" b="b" t="t" l="l"/>
              <a:pathLst>
                <a:path h="1435710" w="16647278">
                  <a:moveTo>
                    <a:pt x="0" y="0"/>
                  </a:moveTo>
                  <a:lnTo>
                    <a:pt x="16647278" y="0"/>
                  </a:lnTo>
                  <a:lnTo>
                    <a:pt x="16647278" y="1435710"/>
                  </a:lnTo>
                  <a:lnTo>
                    <a:pt x="0" y="1435710"/>
                  </a:lnTo>
                  <a:close/>
                </a:path>
              </a:pathLst>
            </a:custGeom>
            <a:solidFill>
              <a:srgbClr val="000000">
                <a:alpha val="0"/>
              </a:srgbClr>
            </a:solidFill>
          </p:spPr>
        </p:sp>
        <p:sp>
          <p:nvSpPr>
            <p:cNvPr name="TextBox 9" id="9"/>
            <p:cNvSpPr txBox="true"/>
            <p:nvPr/>
          </p:nvSpPr>
          <p:spPr>
            <a:xfrm>
              <a:off x="0" y="38100"/>
              <a:ext cx="16647279"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Tech Stack Overview</a:t>
              </a:r>
            </a:p>
          </p:txBody>
        </p:sp>
      </p:grpSp>
      <p:grpSp>
        <p:nvGrpSpPr>
          <p:cNvPr name="Group 10" id="10"/>
          <p:cNvGrpSpPr/>
          <p:nvPr/>
        </p:nvGrpSpPr>
        <p:grpSpPr>
          <a:xfrm rot="0">
            <a:off x="1028700" y="2497687"/>
            <a:ext cx="16068103" cy="5679793"/>
            <a:chOff x="0" y="0"/>
            <a:chExt cx="21424137" cy="7573057"/>
          </a:xfrm>
        </p:grpSpPr>
        <p:sp>
          <p:nvSpPr>
            <p:cNvPr name="Freeform 11" id="11"/>
            <p:cNvSpPr/>
            <p:nvPr/>
          </p:nvSpPr>
          <p:spPr>
            <a:xfrm flipH="false" flipV="false" rot="0">
              <a:off x="0" y="0"/>
              <a:ext cx="21424137" cy="7573057"/>
            </a:xfrm>
            <a:custGeom>
              <a:avLst/>
              <a:gdLst/>
              <a:ahLst/>
              <a:cxnLst/>
              <a:rect r="r" b="b" t="t" l="l"/>
              <a:pathLst>
                <a:path h="7573057" w="21424137">
                  <a:moveTo>
                    <a:pt x="0" y="0"/>
                  </a:moveTo>
                  <a:lnTo>
                    <a:pt x="21424137" y="0"/>
                  </a:lnTo>
                  <a:lnTo>
                    <a:pt x="21424137" y="7573057"/>
                  </a:lnTo>
                  <a:lnTo>
                    <a:pt x="0" y="7573057"/>
                  </a:lnTo>
                  <a:close/>
                </a:path>
              </a:pathLst>
            </a:custGeom>
            <a:solidFill>
              <a:srgbClr val="000000">
                <a:alpha val="0"/>
              </a:srgbClr>
            </a:solidFill>
          </p:spPr>
        </p:sp>
        <p:sp>
          <p:nvSpPr>
            <p:cNvPr name="TextBox 12" id="12"/>
            <p:cNvSpPr txBox="true"/>
            <p:nvPr/>
          </p:nvSpPr>
          <p:spPr>
            <a:xfrm>
              <a:off x="0" y="-171450"/>
              <a:ext cx="21424137" cy="7744507"/>
            </a:xfrm>
            <a:prstGeom prst="rect">
              <a:avLst/>
            </a:prstGeom>
          </p:spPr>
          <p:txBody>
            <a:bodyPr anchor="t" rtlCol="false" tIns="0" lIns="0" bIns="0" rIns="0"/>
            <a:lstStyle/>
            <a:p>
              <a:pPr algn="l">
                <a:lnSpc>
                  <a:spcPts val="5492"/>
                </a:lnSpc>
              </a:pPr>
              <a:r>
                <a:rPr lang="en-US" b="true" sz="3270">
                  <a:solidFill>
                    <a:srgbClr val="000000"/>
                  </a:solidFill>
                  <a:latin typeface="Poppins Bold"/>
                  <a:ea typeface="Poppins Bold"/>
                  <a:cs typeface="Poppins Bold"/>
                  <a:sym typeface="Poppins Bold"/>
                </a:rPr>
                <a:t>Blockchain Platform</a:t>
              </a:r>
              <a:r>
                <a:rPr lang="en-US" sz="3270">
                  <a:solidFill>
                    <a:srgbClr val="000000"/>
                  </a:solidFill>
                  <a:latin typeface="Poppins"/>
                  <a:ea typeface="Poppins"/>
                  <a:cs typeface="Poppins"/>
                  <a:sym typeface="Poppins"/>
                </a:rPr>
                <a:t>:</a:t>
              </a:r>
              <a:r>
                <a:rPr lang="en-US" sz="3270">
                  <a:solidFill>
                    <a:srgbClr val="54120F"/>
                  </a:solidFill>
                  <a:latin typeface="Poppins"/>
                  <a:ea typeface="Poppins"/>
                  <a:cs typeface="Poppins"/>
                  <a:sym typeface="Poppins"/>
                </a:rPr>
                <a:t> Ethereum </a:t>
              </a:r>
            </a:p>
            <a:p>
              <a:pPr algn="l">
                <a:lnSpc>
                  <a:spcPts val="5492"/>
                </a:lnSpc>
              </a:pPr>
              <a:r>
                <a:rPr lang="en-US" b="true" sz="3270">
                  <a:solidFill>
                    <a:srgbClr val="000000"/>
                  </a:solidFill>
                  <a:latin typeface="Poppins Bold"/>
                  <a:ea typeface="Poppins Bold"/>
                  <a:cs typeface="Poppins Bold"/>
                  <a:sym typeface="Poppins Bold"/>
                </a:rPr>
                <a:t>Smart Contracts</a:t>
              </a:r>
              <a:r>
                <a:rPr lang="en-US" sz="3270">
                  <a:solidFill>
                    <a:srgbClr val="000000"/>
                  </a:solidFill>
                  <a:latin typeface="Poppins"/>
                  <a:ea typeface="Poppins"/>
                  <a:cs typeface="Poppins"/>
                  <a:sym typeface="Poppins"/>
                </a:rPr>
                <a:t>: </a:t>
              </a:r>
              <a:r>
                <a:rPr lang="en-US" sz="3270">
                  <a:solidFill>
                    <a:srgbClr val="54120F"/>
                  </a:solidFill>
                  <a:latin typeface="Poppins"/>
                  <a:ea typeface="Poppins"/>
                  <a:cs typeface="Poppins"/>
                  <a:sym typeface="Poppins"/>
                </a:rPr>
                <a:t>Solidity </a:t>
              </a:r>
            </a:p>
            <a:p>
              <a:pPr algn="l">
                <a:lnSpc>
                  <a:spcPts val="5492"/>
                </a:lnSpc>
              </a:pPr>
              <a:r>
                <a:rPr lang="en-US" b="true" sz="3270">
                  <a:solidFill>
                    <a:srgbClr val="000000"/>
                  </a:solidFill>
                  <a:latin typeface="Poppins Bold"/>
                  <a:ea typeface="Poppins Bold"/>
                  <a:cs typeface="Poppins Bold"/>
                  <a:sym typeface="Poppins Bold"/>
                </a:rPr>
                <a:t>Decentralized Identity (DID)</a:t>
              </a:r>
              <a:r>
                <a:rPr lang="en-US" sz="3270">
                  <a:solidFill>
                    <a:srgbClr val="000000"/>
                  </a:solidFill>
                  <a:latin typeface="Poppins"/>
                  <a:ea typeface="Poppins"/>
                  <a:cs typeface="Poppins"/>
                  <a:sym typeface="Poppins"/>
                </a:rPr>
                <a:t>: </a:t>
              </a:r>
              <a:r>
                <a:rPr lang="en-US" sz="3270">
                  <a:solidFill>
                    <a:srgbClr val="54120F"/>
                  </a:solidFill>
                  <a:latin typeface="Poppins"/>
                  <a:ea typeface="Poppins"/>
                  <a:cs typeface="Poppins"/>
                  <a:sym typeface="Poppins"/>
                </a:rPr>
                <a:t>uPort </a:t>
              </a:r>
            </a:p>
            <a:p>
              <a:pPr algn="l">
                <a:lnSpc>
                  <a:spcPts val="5492"/>
                </a:lnSpc>
              </a:pPr>
              <a:r>
                <a:rPr lang="en-US" b="true" sz="3270">
                  <a:solidFill>
                    <a:srgbClr val="000000"/>
                  </a:solidFill>
                  <a:latin typeface="Poppins Bold"/>
                  <a:ea typeface="Poppins Bold"/>
                  <a:cs typeface="Poppins Bold"/>
                  <a:sym typeface="Poppins Bold"/>
                </a:rPr>
                <a:t>Distributed Storage</a:t>
              </a:r>
              <a:r>
                <a:rPr lang="en-US" sz="3270">
                  <a:solidFill>
                    <a:srgbClr val="000000"/>
                  </a:solidFill>
                  <a:latin typeface="Poppins"/>
                  <a:ea typeface="Poppins"/>
                  <a:cs typeface="Poppins"/>
                  <a:sym typeface="Poppins"/>
                </a:rPr>
                <a:t>:</a:t>
              </a:r>
              <a:r>
                <a:rPr lang="en-US" sz="3270">
                  <a:solidFill>
                    <a:srgbClr val="54120F"/>
                  </a:solidFill>
                  <a:latin typeface="Poppins"/>
                  <a:ea typeface="Poppins"/>
                  <a:cs typeface="Poppins"/>
                  <a:sym typeface="Poppins"/>
                </a:rPr>
                <a:t> Interplanetary File System</a:t>
              </a:r>
            </a:p>
            <a:p>
              <a:pPr algn="l">
                <a:lnSpc>
                  <a:spcPts val="5492"/>
                </a:lnSpc>
              </a:pPr>
              <a:r>
                <a:rPr lang="en-US" b="true" sz="3270">
                  <a:solidFill>
                    <a:srgbClr val="000000"/>
                  </a:solidFill>
                  <a:latin typeface="Poppins Bold"/>
                  <a:ea typeface="Poppins Bold"/>
                  <a:cs typeface="Poppins Bold"/>
                  <a:sym typeface="Poppins Bold"/>
                </a:rPr>
                <a:t>Front-End</a:t>
              </a:r>
              <a:r>
                <a:rPr lang="en-US" sz="3270">
                  <a:solidFill>
                    <a:srgbClr val="000000"/>
                  </a:solidFill>
                  <a:latin typeface="Poppins"/>
                  <a:ea typeface="Poppins"/>
                  <a:cs typeface="Poppins"/>
                  <a:sym typeface="Poppins"/>
                </a:rPr>
                <a:t>: </a:t>
              </a:r>
              <a:r>
                <a:rPr lang="en-US" sz="3270">
                  <a:solidFill>
                    <a:srgbClr val="54120F"/>
                  </a:solidFill>
                  <a:latin typeface="Poppins"/>
                  <a:ea typeface="Poppins"/>
                  <a:cs typeface="Poppins"/>
                  <a:sym typeface="Poppins"/>
                </a:rPr>
                <a:t>React.js / Next.js with Web3.js / Ethers.js </a:t>
              </a:r>
            </a:p>
            <a:p>
              <a:pPr algn="l">
                <a:lnSpc>
                  <a:spcPts val="5490"/>
                </a:lnSpc>
              </a:pPr>
              <a:r>
                <a:rPr lang="en-US" b="true" sz="3269">
                  <a:solidFill>
                    <a:srgbClr val="000000"/>
                  </a:solidFill>
                  <a:latin typeface="Poppins Bold"/>
                  <a:ea typeface="Poppins Bold"/>
                  <a:cs typeface="Poppins Bold"/>
                  <a:sym typeface="Poppins Bold"/>
                </a:rPr>
                <a:t>Backend</a:t>
              </a:r>
              <a:r>
                <a:rPr lang="en-US" sz="3269">
                  <a:solidFill>
                    <a:srgbClr val="1F2020"/>
                  </a:solidFill>
                  <a:latin typeface="Poppins"/>
                  <a:ea typeface="Poppins"/>
                  <a:cs typeface="Poppins"/>
                  <a:sym typeface="Poppins"/>
                </a:rPr>
                <a:t>: N</a:t>
              </a:r>
              <a:r>
                <a:rPr lang="en-US" sz="3269">
                  <a:solidFill>
                    <a:srgbClr val="54120F"/>
                  </a:solidFill>
                  <a:latin typeface="Poppins"/>
                  <a:ea typeface="Poppins"/>
                  <a:cs typeface="Poppins"/>
                  <a:sym typeface="Poppins"/>
                </a:rPr>
                <a:t>ode.js</a:t>
              </a:r>
            </a:p>
            <a:p>
              <a:pPr algn="l">
                <a:lnSpc>
                  <a:spcPts val="5492"/>
                </a:lnSpc>
              </a:pPr>
              <a:r>
                <a:rPr lang="en-US" b="true" sz="3270">
                  <a:solidFill>
                    <a:srgbClr val="000000"/>
                  </a:solidFill>
                  <a:latin typeface="Poppins Bold"/>
                  <a:ea typeface="Poppins Bold"/>
                  <a:cs typeface="Poppins Bold"/>
                  <a:sym typeface="Poppins Bold"/>
                </a:rPr>
                <a:t>Database</a:t>
              </a:r>
              <a:r>
                <a:rPr lang="en-US" sz="3270">
                  <a:solidFill>
                    <a:srgbClr val="1F2020"/>
                  </a:solidFill>
                  <a:latin typeface="Poppins"/>
                  <a:ea typeface="Poppins"/>
                  <a:cs typeface="Poppins"/>
                  <a:sym typeface="Poppins"/>
                </a:rPr>
                <a:t>:</a:t>
              </a:r>
              <a:r>
                <a:rPr lang="en-US" sz="3270">
                  <a:solidFill>
                    <a:srgbClr val="54120F"/>
                  </a:solidFill>
                  <a:latin typeface="Poppins"/>
                  <a:ea typeface="Poppins"/>
                  <a:cs typeface="Poppins"/>
                  <a:sym typeface="Poppins"/>
                </a:rPr>
                <a:t> MySQL</a:t>
              </a:r>
            </a:p>
          </p:txBody>
        </p:sp>
      </p:grpSp>
      <p:sp>
        <p:nvSpPr>
          <p:cNvPr name="Freeform 13" id="13"/>
          <p:cNvSpPr/>
          <p:nvPr/>
        </p:nvSpPr>
        <p:spPr>
          <a:xfrm flipH="false" flipV="false" rot="0">
            <a:off x="13279714" y="4884277"/>
            <a:ext cx="3582644" cy="3582643"/>
          </a:xfrm>
          <a:custGeom>
            <a:avLst/>
            <a:gdLst/>
            <a:ahLst/>
            <a:cxnLst/>
            <a:rect r="r" b="b" t="t" l="l"/>
            <a:pathLst>
              <a:path h="3582643" w="3582644">
                <a:moveTo>
                  <a:pt x="0" y="0"/>
                </a:moveTo>
                <a:lnTo>
                  <a:pt x="3582643" y="0"/>
                </a:lnTo>
                <a:lnTo>
                  <a:pt x="3582643" y="3582643"/>
                </a:lnTo>
                <a:lnTo>
                  <a:pt x="0" y="3582643"/>
                </a:lnTo>
                <a:lnTo>
                  <a:pt x="0" y="0"/>
                </a:lnTo>
                <a:close/>
              </a:path>
            </a:pathLst>
          </a:custGeom>
          <a:blipFill>
            <a:blip r:embed="rId8"/>
            <a:stretch>
              <a:fillRect l="0" t="0" r="0" b="0"/>
            </a:stretch>
          </a:blipFill>
        </p:spPr>
      </p:sp>
      <p:sp>
        <p:nvSpPr>
          <p:cNvPr name="Freeform 14" id="14"/>
          <p:cNvSpPr/>
          <p:nvPr/>
        </p:nvSpPr>
        <p:spPr>
          <a:xfrm flipH="false" flipV="false" rot="0">
            <a:off x="12543472" y="1606924"/>
            <a:ext cx="5055126" cy="2998407"/>
          </a:xfrm>
          <a:custGeom>
            <a:avLst/>
            <a:gdLst/>
            <a:ahLst/>
            <a:cxnLst/>
            <a:rect r="r" b="b" t="t" l="l"/>
            <a:pathLst>
              <a:path h="2998407" w="5055126">
                <a:moveTo>
                  <a:pt x="0" y="0"/>
                </a:moveTo>
                <a:lnTo>
                  <a:pt x="5055127" y="0"/>
                </a:lnTo>
                <a:lnTo>
                  <a:pt x="5055127" y="2998407"/>
                </a:lnTo>
                <a:lnTo>
                  <a:pt x="0" y="2998407"/>
                </a:lnTo>
                <a:lnTo>
                  <a:pt x="0" y="0"/>
                </a:lnTo>
                <a:close/>
              </a:path>
            </a:pathLst>
          </a:custGeom>
          <a:blipFill>
            <a:blip r:embed="rId9"/>
            <a:stretch>
              <a:fillRect l="-10555" t="0" r="-8553" b="-5174"/>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67885" y="267749"/>
            <a:ext cx="9916021" cy="1076782"/>
            <a:chOff x="0" y="0"/>
            <a:chExt cx="13221361" cy="1435710"/>
          </a:xfrm>
        </p:grpSpPr>
        <p:sp>
          <p:nvSpPr>
            <p:cNvPr name="Freeform 3" id="3"/>
            <p:cNvSpPr/>
            <p:nvPr/>
          </p:nvSpPr>
          <p:spPr>
            <a:xfrm flipH="false" flipV="false" rot="0">
              <a:off x="0" y="0"/>
              <a:ext cx="13221360" cy="1435710"/>
            </a:xfrm>
            <a:custGeom>
              <a:avLst/>
              <a:gdLst/>
              <a:ahLst/>
              <a:cxnLst/>
              <a:rect r="r" b="b" t="t" l="l"/>
              <a:pathLst>
                <a:path h="1435710" w="13221360">
                  <a:moveTo>
                    <a:pt x="0" y="0"/>
                  </a:moveTo>
                  <a:lnTo>
                    <a:pt x="13221360" y="0"/>
                  </a:lnTo>
                  <a:lnTo>
                    <a:pt x="13221360" y="1435710"/>
                  </a:lnTo>
                  <a:lnTo>
                    <a:pt x="0" y="1435710"/>
                  </a:lnTo>
                  <a:close/>
                </a:path>
              </a:pathLst>
            </a:custGeom>
            <a:solidFill>
              <a:srgbClr val="000000">
                <a:alpha val="0"/>
              </a:srgbClr>
            </a:solidFill>
          </p:spPr>
        </p:sp>
        <p:sp>
          <p:nvSpPr>
            <p:cNvPr name="TextBox 4" id="4"/>
            <p:cNvSpPr txBox="true"/>
            <p:nvPr/>
          </p:nvSpPr>
          <p:spPr>
            <a:xfrm>
              <a:off x="0" y="38100"/>
              <a:ext cx="13221361"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Output Screens</a:t>
              </a:r>
            </a:p>
          </p:txBody>
        </p:sp>
      </p:grpSp>
      <p:sp>
        <p:nvSpPr>
          <p:cNvPr name="Freeform 5" id="5"/>
          <p:cNvSpPr/>
          <p:nvPr/>
        </p:nvSpPr>
        <p:spPr>
          <a:xfrm flipH="false" flipV="false" rot="0">
            <a:off x="0" y="9258300"/>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1545376"/>
            <a:ext cx="6731965" cy="6518340"/>
          </a:xfrm>
          <a:custGeom>
            <a:avLst/>
            <a:gdLst/>
            <a:ahLst/>
            <a:cxnLst/>
            <a:rect r="r" b="b" t="t" l="l"/>
            <a:pathLst>
              <a:path h="6518340" w="6731965">
                <a:moveTo>
                  <a:pt x="0" y="0"/>
                </a:moveTo>
                <a:lnTo>
                  <a:pt x="6731965" y="0"/>
                </a:lnTo>
                <a:lnTo>
                  <a:pt x="6731965" y="6518340"/>
                </a:lnTo>
                <a:lnTo>
                  <a:pt x="0" y="6518340"/>
                </a:lnTo>
                <a:lnTo>
                  <a:pt x="0" y="0"/>
                </a:lnTo>
                <a:close/>
              </a:path>
            </a:pathLst>
          </a:custGeom>
          <a:blipFill>
            <a:blip r:embed="rId4"/>
            <a:stretch>
              <a:fillRect l="-11507" t="0" r="-2983" b="0"/>
            </a:stretch>
          </a:blipFill>
        </p:spPr>
      </p:sp>
      <p:sp>
        <p:nvSpPr>
          <p:cNvPr name="Freeform 7" id="7"/>
          <p:cNvSpPr/>
          <p:nvPr/>
        </p:nvSpPr>
        <p:spPr>
          <a:xfrm flipH="false" flipV="false" rot="0">
            <a:off x="8755709" y="1940602"/>
            <a:ext cx="8503591" cy="5867478"/>
          </a:xfrm>
          <a:custGeom>
            <a:avLst/>
            <a:gdLst/>
            <a:ahLst/>
            <a:cxnLst/>
            <a:rect r="r" b="b" t="t" l="l"/>
            <a:pathLst>
              <a:path h="5867478" w="8503591">
                <a:moveTo>
                  <a:pt x="0" y="0"/>
                </a:moveTo>
                <a:lnTo>
                  <a:pt x="8503591" y="0"/>
                </a:lnTo>
                <a:lnTo>
                  <a:pt x="8503591" y="5867478"/>
                </a:lnTo>
                <a:lnTo>
                  <a:pt x="0" y="5867478"/>
                </a:lnTo>
                <a:lnTo>
                  <a:pt x="0" y="0"/>
                </a:lnTo>
                <a:close/>
              </a:path>
            </a:pathLst>
          </a:custGeom>
          <a:blipFill>
            <a:blip r:embed="rId5"/>
            <a:stretch>
              <a:fillRect l="0" t="0" r="0" b="0"/>
            </a:stretch>
          </a:blipFill>
        </p:spPr>
      </p:sp>
      <p:sp>
        <p:nvSpPr>
          <p:cNvPr name="TextBox 8" id="8"/>
          <p:cNvSpPr txBox="true"/>
          <p:nvPr/>
        </p:nvSpPr>
        <p:spPr>
          <a:xfrm rot="0">
            <a:off x="2997321" y="8337476"/>
            <a:ext cx="233564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Home Page</a:t>
            </a:r>
          </a:p>
        </p:txBody>
      </p:sp>
      <p:sp>
        <p:nvSpPr>
          <p:cNvPr name="TextBox 9" id="9"/>
          <p:cNvSpPr txBox="true"/>
          <p:nvPr/>
        </p:nvSpPr>
        <p:spPr>
          <a:xfrm rot="0">
            <a:off x="11805626" y="8337476"/>
            <a:ext cx="25834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Admin Login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67885" y="267749"/>
            <a:ext cx="9916021" cy="1076782"/>
            <a:chOff x="0" y="0"/>
            <a:chExt cx="13221361" cy="1435710"/>
          </a:xfrm>
        </p:grpSpPr>
        <p:sp>
          <p:nvSpPr>
            <p:cNvPr name="Freeform 3" id="3"/>
            <p:cNvSpPr/>
            <p:nvPr/>
          </p:nvSpPr>
          <p:spPr>
            <a:xfrm flipH="false" flipV="false" rot="0">
              <a:off x="0" y="0"/>
              <a:ext cx="13221360" cy="1435710"/>
            </a:xfrm>
            <a:custGeom>
              <a:avLst/>
              <a:gdLst/>
              <a:ahLst/>
              <a:cxnLst/>
              <a:rect r="r" b="b" t="t" l="l"/>
              <a:pathLst>
                <a:path h="1435710" w="13221360">
                  <a:moveTo>
                    <a:pt x="0" y="0"/>
                  </a:moveTo>
                  <a:lnTo>
                    <a:pt x="13221360" y="0"/>
                  </a:lnTo>
                  <a:lnTo>
                    <a:pt x="13221360" y="1435710"/>
                  </a:lnTo>
                  <a:lnTo>
                    <a:pt x="0" y="1435710"/>
                  </a:lnTo>
                  <a:close/>
                </a:path>
              </a:pathLst>
            </a:custGeom>
            <a:solidFill>
              <a:srgbClr val="000000">
                <a:alpha val="0"/>
              </a:srgbClr>
            </a:solidFill>
          </p:spPr>
        </p:sp>
        <p:sp>
          <p:nvSpPr>
            <p:cNvPr name="TextBox 4" id="4"/>
            <p:cNvSpPr txBox="true"/>
            <p:nvPr/>
          </p:nvSpPr>
          <p:spPr>
            <a:xfrm>
              <a:off x="0" y="38100"/>
              <a:ext cx="13221361"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Output Screens</a:t>
              </a:r>
            </a:p>
          </p:txBody>
        </p:sp>
      </p:grpSp>
      <p:sp>
        <p:nvSpPr>
          <p:cNvPr name="Freeform 5" id="5"/>
          <p:cNvSpPr/>
          <p:nvPr/>
        </p:nvSpPr>
        <p:spPr>
          <a:xfrm flipH="false" flipV="false" rot="0">
            <a:off x="0" y="9255373"/>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99163" y="2008817"/>
            <a:ext cx="9186279" cy="5752907"/>
          </a:xfrm>
          <a:custGeom>
            <a:avLst/>
            <a:gdLst/>
            <a:ahLst/>
            <a:cxnLst/>
            <a:rect r="r" b="b" t="t" l="l"/>
            <a:pathLst>
              <a:path h="5752907" w="9186279">
                <a:moveTo>
                  <a:pt x="0" y="0"/>
                </a:moveTo>
                <a:lnTo>
                  <a:pt x="9186279" y="0"/>
                </a:lnTo>
                <a:lnTo>
                  <a:pt x="9186279" y="5752907"/>
                </a:lnTo>
                <a:lnTo>
                  <a:pt x="0" y="5752907"/>
                </a:lnTo>
                <a:lnTo>
                  <a:pt x="0" y="0"/>
                </a:lnTo>
                <a:close/>
              </a:path>
            </a:pathLst>
          </a:custGeom>
          <a:blipFill>
            <a:blip r:embed="rId4"/>
            <a:stretch>
              <a:fillRect l="0" t="0" r="0" b="0"/>
            </a:stretch>
          </a:blipFill>
        </p:spPr>
      </p:sp>
      <p:sp>
        <p:nvSpPr>
          <p:cNvPr name="Freeform 7" id="7"/>
          <p:cNvSpPr/>
          <p:nvPr/>
        </p:nvSpPr>
        <p:spPr>
          <a:xfrm flipH="false" flipV="false" rot="0">
            <a:off x="11006530" y="1404766"/>
            <a:ext cx="5800724" cy="6356958"/>
          </a:xfrm>
          <a:custGeom>
            <a:avLst/>
            <a:gdLst/>
            <a:ahLst/>
            <a:cxnLst/>
            <a:rect r="r" b="b" t="t" l="l"/>
            <a:pathLst>
              <a:path h="6356958" w="5800724">
                <a:moveTo>
                  <a:pt x="0" y="0"/>
                </a:moveTo>
                <a:lnTo>
                  <a:pt x="5800724" y="0"/>
                </a:lnTo>
                <a:lnTo>
                  <a:pt x="5800724" y="6356958"/>
                </a:lnTo>
                <a:lnTo>
                  <a:pt x="0" y="6356958"/>
                </a:lnTo>
                <a:lnTo>
                  <a:pt x="0" y="0"/>
                </a:lnTo>
                <a:close/>
              </a:path>
            </a:pathLst>
          </a:custGeom>
          <a:blipFill>
            <a:blip r:embed="rId5"/>
            <a:stretch>
              <a:fillRect l="0" t="0" r="0" b="0"/>
            </a:stretch>
          </a:blipFill>
        </p:spPr>
      </p:sp>
      <p:sp>
        <p:nvSpPr>
          <p:cNvPr name="TextBox 8" id="8"/>
          <p:cNvSpPr txBox="true"/>
          <p:nvPr/>
        </p:nvSpPr>
        <p:spPr>
          <a:xfrm rot="0">
            <a:off x="3522545" y="8008233"/>
            <a:ext cx="373951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Admin Dashboard</a:t>
            </a:r>
          </a:p>
        </p:txBody>
      </p:sp>
      <p:sp>
        <p:nvSpPr>
          <p:cNvPr name="TextBox 9" id="9"/>
          <p:cNvSpPr txBox="true"/>
          <p:nvPr/>
        </p:nvSpPr>
        <p:spPr>
          <a:xfrm rot="0">
            <a:off x="12118752" y="8008233"/>
            <a:ext cx="357628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User Registration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67885" y="267749"/>
            <a:ext cx="9916021" cy="1076782"/>
            <a:chOff x="0" y="0"/>
            <a:chExt cx="13221361" cy="1435710"/>
          </a:xfrm>
        </p:grpSpPr>
        <p:sp>
          <p:nvSpPr>
            <p:cNvPr name="Freeform 3" id="3"/>
            <p:cNvSpPr/>
            <p:nvPr/>
          </p:nvSpPr>
          <p:spPr>
            <a:xfrm flipH="false" flipV="false" rot="0">
              <a:off x="0" y="0"/>
              <a:ext cx="13221360" cy="1435710"/>
            </a:xfrm>
            <a:custGeom>
              <a:avLst/>
              <a:gdLst/>
              <a:ahLst/>
              <a:cxnLst/>
              <a:rect r="r" b="b" t="t" l="l"/>
              <a:pathLst>
                <a:path h="1435710" w="13221360">
                  <a:moveTo>
                    <a:pt x="0" y="0"/>
                  </a:moveTo>
                  <a:lnTo>
                    <a:pt x="13221360" y="0"/>
                  </a:lnTo>
                  <a:lnTo>
                    <a:pt x="13221360" y="1435710"/>
                  </a:lnTo>
                  <a:lnTo>
                    <a:pt x="0" y="1435710"/>
                  </a:lnTo>
                  <a:close/>
                </a:path>
              </a:pathLst>
            </a:custGeom>
            <a:solidFill>
              <a:srgbClr val="000000">
                <a:alpha val="0"/>
              </a:srgbClr>
            </a:solidFill>
          </p:spPr>
        </p:sp>
        <p:sp>
          <p:nvSpPr>
            <p:cNvPr name="TextBox 4" id="4"/>
            <p:cNvSpPr txBox="true"/>
            <p:nvPr/>
          </p:nvSpPr>
          <p:spPr>
            <a:xfrm>
              <a:off x="0" y="38100"/>
              <a:ext cx="13221361"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Output Screens</a:t>
              </a:r>
            </a:p>
          </p:txBody>
        </p:sp>
      </p:grpSp>
      <p:sp>
        <p:nvSpPr>
          <p:cNvPr name="Freeform 5" id="5"/>
          <p:cNvSpPr/>
          <p:nvPr/>
        </p:nvSpPr>
        <p:spPr>
          <a:xfrm flipH="false" flipV="false" rot="0">
            <a:off x="0" y="9258300"/>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63462" y="1660144"/>
            <a:ext cx="5018547" cy="6147244"/>
          </a:xfrm>
          <a:custGeom>
            <a:avLst/>
            <a:gdLst/>
            <a:ahLst/>
            <a:cxnLst/>
            <a:rect r="r" b="b" t="t" l="l"/>
            <a:pathLst>
              <a:path h="6147244" w="5018547">
                <a:moveTo>
                  <a:pt x="0" y="0"/>
                </a:moveTo>
                <a:lnTo>
                  <a:pt x="5018547" y="0"/>
                </a:lnTo>
                <a:lnTo>
                  <a:pt x="5018547" y="6147244"/>
                </a:lnTo>
                <a:lnTo>
                  <a:pt x="0" y="6147244"/>
                </a:lnTo>
                <a:lnTo>
                  <a:pt x="0" y="0"/>
                </a:lnTo>
                <a:close/>
              </a:path>
            </a:pathLst>
          </a:custGeom>
          <a:blipFill>
            <a:blip r:embed="rId4"/>
            <a:stretch>
              <a:fillRect l="-35871" t="0" r="-40056" b="0"/>
            </a:stretch>
          </a:blipFill>
        </p:spPr>
      </p:sp>
      <p:sp>
        <p:nvSpPr>
          <p:cNvPr name="Freeform 7" id="7"/>
          <p:cNvSpPr/>
          <p:nvPr/>
        </p:nvSpPr>
        <p:spPr>
          <a:xfrm flipH="false" flipV="false" rot="0">
            <a:off x="9051625" y="1678030"/>
            <a:ext cx="7232281" cy="6129358"/>
          </a:xfrm>
          <a:custGeom>
            <a:avLst/>
            <a:gdLst/>
            <a:ahLst/>
            <a:cxnLst/>
            <a:rect r="r" b="b" t="t" l="l"/>
            <a:pathLst>
              <a:path h="6129358" w="7232281">
                <a:moveTo>
                  <a:pt x="0" y="0"/>
                </a:moveTo>
                <a:lnTo>
                  <a:pt x="7232281" y="0"/>
                </a:lnTo>
                <a:lnTo>
                  <a:pt x="7232281" y="6129358"/>
                </a:lnTo>
                <a:lnTo>
                  <a:pt x="0" y="6129358"/>
                </a:lnTo>
                <a:lnTo>
                  <a:pt x="0" y="0"/>
                </a:lnTo>
                <a:close/>
              </a:path>
            </a:pathLst>
          </a:custGeom>
          <a:blipFill>
            <a:blip r:embed="rId5"/>
            <a:stretch>
              <a:fillRect l="0" t="0" r="0" b="0"/>
            </a:stretch>
          </a:blipFill>
        </p:spPr>
      </p:sp>
      <p:sp>
        <p:nvSpPr>
          <p:cNvPr name="TextBox 8" id="8"/>
          <p:cNvSpPr txBox="true"/>
          <p:nvPr/>
        </p:nvSpPr>
        <p:spPr>
          <a:xfrm rot="0">
            <a:off x="1581243" y="8209312"/>
            <a:ext cx="578298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View all users and authorise</a:t>
            </a:r>
          </a:p>
        </p:txBody>
      </p:sp>
      <p:sp>
        <p:nvSpPr>
          <p:cNvPr name="TextBox 9" id="9"/>
          <p:cNvSpPr txBox="true"/>
          <p:nvPr/>
        </p:nvSpPr>
        <p:spPr>
          <a:xfrm rot="0">
            <a:off x="11346255" y="8209312"/>
            <a:ext cx="219694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User Login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67885" y="267749"/>
            <a:ext cx="9916021" cy="1076782"/>
            <a:chOff x="0" y="0"/>
            <a:chExt cx="13221361" cy="1435710"/>
          </a:xfrm>
        </p:grpSpPr>
        <p:sp>
          <p:nvSpPr>
            <p:cNvPr name="Freeform 3" id="3"/>
            <p:cNvSpPr/>
            <p:nvPr/>
          </p:nvSpPr>
          <p:spPr>
            <a:xfrm flipH="false" flipV="false" rot="0">
              <a:off x="0" y="0"/>
              <a:ext cx="13221360" cy="1435710"/>
            </a:xfrm>
            <a:custGeom>
              <a:avLst/>
              <a:gdLst/>
              <a:ahLst/>
              <a:cxnLst/>
              <a:rect r="r" b="b" t="t" l="l"/>
              <a:pathLst>
                <a:path h="1435710" w="13221360">
                  <a:moveTo>
                    <a:pt x="0" y="0"/>
                  </a:moveTo>
                  <a:lnTo>
                    <a:pt x="13221360" y="0"/>
                  </a:lnTo>
                  <a:lnTo>
                    <a:pt x="13221360" y="1435710"/>
                  </a:lnTo>
                  <a:lnTo>
                    <a:pt x="0" y="1435710"/>
                  </a:lnTo>
                  <a:close/>
                </a:path>
              </a:pathLst>
            </a:custGeom>
            <a:solidFill>
              <a:srgbClr val="000000">
                <a:alpha val="0"/>
              </a:srgbClr>
            </a:solidFill>
          </p:spPr>
        </p:sp>
        <p:sp>
          <p:nvSpPr>
            <p:cNvPr name="TextBox 4" id="4"/>
            <p:cNvSpPr txBox="true"/>
            <p:nvPr/>
          </p:nvSpPr>
          <p:spPr>
            <a:xfrm>
              <a:off x="0" y="38100"/>
              <a:ext cx="13221361"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Output Screens</a:t>
              </a:r>
            </a:p>
          </p:txBody>
        </p:sp>
      </p:grpSp>
      <p:sp>
        <p:nvSpPr>
          <p:cNvPr name="Freeform 5" id="5"/>
          <p:cNvSpPr/>
          <p:nvPr/>
        </p:nvSpPr>
        <p:spPr>
          <a:xfrm flipH="false" flipV="false" rot="0">
            <a:off x="0" y="8901806"/>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2704" y="1990785"/>
            <a:ext cx="8299473" cy="5519150"/>
          </a:xfrm>
          <a:custGeom>
            <a:avLst/>
            <a:gdLst/>
            <a:ahLst/>
            <a:cxnLst/>
            <a:rect r="r" b="b" t="t" l="l"/>
            <a:pathLst>
              <a:path h="5519150" w="8299473">
                <a:moveTo>
                  <a:pt x="0" y="0"/>
                </a:moveTo>
                <a:lnTo>
                  <a:pt x="8299473" y="0"/>
                </a:lnTo>
                <a:lnTo>
                  <a:pt x="8299473" y="5519149"/>
                </a:lnTo>
                <a:lnTo>
                  <a:pt x="0" y="5519149"/>
                </a:lnTo>
                <a:lnTo>
                  <a:pt x="0" y="0"/>
                </a:lnTo>
                <a:close/>
              </a:path>
            </a:pathLst>
          </a:custGeom>
          <a:blipFill>
            <a:blip r:embed="rId4"/>
            <a:stretch>
              <a:fillRect l="0" t="0" r="0" b="0"/>
            </a:stretch>
          </a:blipFill>
        </p:spPr>
      </p:sp>
      <p:sp>
        <p:nvSpPr>
          <p:cNvPr name="Freeform 7" id="7"/>
          <p:cNvSpPr/>
          <p:nvPr/>
        </p:nvSpPr>
        <p:spPr>
          <a:xfrm flipH="false" flipV="false" rot="0">
            <a:off x="9504121" y="1990785"/>
            <a:ext cx="7932736" cy="5629285"/>
          </a:xfrm>
          <a:custGeom>
            <a:avLst/>
            <a:gdLst/>
            <a:ahLst/>
            <a:cxnLst/>
            <a:rect r="r" b="b" t="t" l="l"/>
            <a:pathLst>
              <a:path h="5629285" w="7932736">
                <a:moveTo>
                  <a:pt x="0" y="0"/>
                </a:moveTo>
                <a:lnTo>
                  <a:pt x="7932737" y="0"/>
                </a:lnTo>
                <a:lnTo>
                  <a:pt x="7932737" y="5629285"/>
                </a:lnTo>
                <a:lnTo>
                  <a:pt x="0" y="5629285"/>
                </a:lnTo>
                <a:lnTo>
                  <a:pt x="0" y="0"/>
                </a:lnTo>
                <a:close/>
              </a:path>
            </a:pathLst>
          </a:custGeom>
          <a:blipFill>
            <a:blip r:embed="rId5"/>
            <a:stretch>
              <a:fillRect l="-6926" t="-2055" r="-2916" b="0"/>
            </a:stretch>
          </a:blipFill>
        </p:spPr>
      </p:sp>
      <p:sp>
        <p:nvSpPr>
          <p:cNvPr name="TextBox 8" id="8"/>
          <p:cNvSpPr txBox="true"/>
          <p:nvPr/>
        </p:nvSpPr>
        <p:spPr>
          <a:xfrm rot="0">
            <a:off x="3135922" y="7882338"/>
            <a:ext cx="377473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User Dashboard</a:t>
            </a:r>
          </a:p>
        </p:txBody>
      </p:sp>
      <p:sp>
        <p:nvSpPr>
          <p:cNvPr name="TextBox 9" id="9"/>
          <p:cNvSpPr txBox="true"/>
          <p:nvPr/>
        </p:nvSpPr>
        <p:spPr>
          <a:xfrm rot="0">
            <a:off x="12252063" y="7882338"/>
            <a:ext cx="243685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User Profile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78294" y="9910203"/>
            <a:ext cx="1024867" cy="1024867"/>
          </a:xfrm>
          <a:custGeom>
            <a:avLst/>
            <a:gdLst/>
            <a:ahLst/>
            <a:cxnLst/>
            <a:rect r="r" b="b" t="t" l="l"/>
            <a:pathLst>
              <a:path h="1024867" w="1024867">
                <a:moveTo>
                  <a:pt x="0" y="0"/>
                </a:moveTo>
                <a:lnTo>
                  <a:pt x="1024868" y="0"/>
                </a:lnTo>
                <a:lnTo>
                  <a:pt x="1024868" y="1024867"/>
                </a:lnTo>
                <a:lnTo>
                  <a:pt x="0" y="1024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96803" y="557375"/>
            <a:ext cx="137619" cy="137619"/>
          </a:xfrm>
          <a:custGeom>
            <a:avLst/>
            <a:gdLst/>
            <a:ahLst/>
            <a:cxnLst/>
            <a:rect r="r" b="b" t="t" l="l"/>
            <a:pathLst>
              <a:path h="137619" w="137619">
                <a:moveTo>
                  <a:pt x="0" y="0"/>
                </a:moveTo>
                <a:lnTo>
                  <a:pt x="137619" y="0"/>
                </a:lnTo>
                <a:lnTo>
                  <a:pt x="137619" y="137619"/>
                </a:lnTo>
                <a:lnTo>
                  <a:pt x="0" y="1376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353109" y="557375"/>
            <a:ext cx="137619" cy="137619"/>
          </a:xfrm>
          <a:custGeom>
            <a:avLst/>
            <a:gdLst/>
            <a:ahLst/>
            <a:cxnLst/>
            <a:rect r="r" b="b" t="t" l="l"/>
            <a:pathLst>
              <a:path h="137619" w="137619">
                <a:moveTo>
                  <a:pt x="0" y="0"/>
                </a:moveTo>
                <a:lnTo>
                  <a:pt x="137619" y="0"/>
                </a:lnTo>
                <a:lnTo>
                  <a:pt x="137619" y="137619"/>
                </a:lnTo>
                <a:lnTo>
                  <a:pt x="0" y="1376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605028" y="557375"/>
            <a:ext cx="137619" cy="137619"/>
          </a:xfrm>
          <a:custGeom>
            <a:avLst/>
            <a:gdLst/>
            <a:ahLst/>
            <a:cxnLst/>
            <a:rect r="r" b="b" t="t" l="l"/>
            <a:pathLst>
              <a:path h="137619" w="137619">
                <a:moveTo>
                  <a:pt x="0" y="0"/>
                </a:moveTo>
                <a:lnTo>
                  <a:pt x="137619" y="0"/>
                </a:lnTo>
                <a:lnTo>
                  <a:pt x="137619" y="137619"/>
                </a:lnTo>
                <a:lnTo>
                  <a:pt x="0" y="1376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180826"/>
            <a:ext cx="5178827" cy="10467826"/>
          </a:xfrm>
          <a:custGeom>
            <a:avLst/>
            <a:gdLst/>
            <a:ahLst/>
            <a:cxnLst/>
            <a:rect r="r" b="b" t="t" l="l"/>
            <a:pathLst>
              <a:path h="10467826" w="5178827">
                <a:moveTo>
                  <a:pt x="0" y="0"/>
                </a:moveTo>
                <a:lnTo>
                  <a:pt x="5178827" y="0"/>
                </a:lnTo>
                <a:lnTo>
                  <a:pt x="5178827" y="10467826"/>
                </a:lnTo>
                <a:lnTo>
                  <a:pt x="0" y="10467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182239" y="1335947"/>
            <a:ext cx="7982157" cy="7618666"/>
            <a:chOff x="0" y="0"/>
            <a:chExt cx="10642877" cy="10158221"/>
          </a:xfrm>
        </p:grpSpPr>
        <p:sp>
          <p:nvSpPr>
            <p:cNvPr name="Freeform 8" id="8"/>
            <p:cNvSpPr/>
            <p:nvPr/>
          </p:nvSpPr>
          <p:spPr>
            <a:xfrm flipH="false" flipV="false" rot="0">
              <a:off x="-127" y="0"/>
              <a:ext cx="10643108" cy="10158222"/>
            </a:xfrm>
            <a:custGeom>
              <a:avLst/>
              <a:gdLst/>
              <a:ahLst/>
              <a:cxnLst/>
              <a:rect r="r" b="b" t="t" l="l"/>
              <a:pathLst>
                <a:path h="10158222" w="10643108">
                  <a:moveTo>
                    <a:pt x="5321554" y="8128"/>
                  </a:moveTo>
                  <a:cubicBezTo>
                    <a:pt x="3504438" y="0"/>
                    <a:pt x="1821942" y="964692"/>
                    <a:pt x="910971" y="2537079"/>
                  </a:cubicBezTo>
                  <a:cubicBezTo>
                    <a:pt x="0" y="4109466"/>
                    <a:pt x="127" y="6048883"/>
                    <a:pt x="910971" y="7621143"/>
                  </a:cubicBezTo>
                  <a:cubicBezTo>
                    <a:pt x="1821815" y="9193404"/>
                    <a:pt x="3504438" y="10158222"/>
                    <a:pt x="5321554" y="10150094"/>
                  </a:cubicBezTo>
                  <a:cubicBezTo>
                    <a:pt x="7138670" y="10158222"/>
                    <a:pt x="8821166" y="9193530"/>
                    <a:pt x="9732138" y="7621143"/>
                  </a:cubicBezTo>
                  <a:cubicBezTo>
                    <a:pt x="10643108" y="6048756"/>
                    <a:pt x="10642981" y="4109339"/>
                    <a:pt x="9732138" y="2537078"/>
                  </a:cubicBezTo>
                  <a:cubicBezTo>
                    <a:pt x="8821293" y="964818"/>
                    <a:pt x="7138670" y="0"/>
                    <a:pt x="5321554" y="8128"/>
                  </a:cubicBezTo>
                  <a:close/>
                </a:path>
              </a:pathLst>
            </a:custGeom>
            <a:blipFill>
              <a:blip r:embed="rId8"/>
              <a:stretch>
                <a:fillRect l="-20451" t="-79" r="-20451" b="-79"/>
              </a:stretch>
            </a:blipFill>
          </p:spPr>
        </p:sp>
      </p:grpSp>
      <p:grpSp>
        <p:nvGrpSpPr>
          <p:cNvPr name="Group 9" id="9"/>
          <p:cNvGrpSpPr/>
          <p:nvPr/>
        </p:nvGrpSpPr>
        <p:grpSpPr>
          <a:xfrm rot="0">
            <a:off x="1299467" y="1271384"/>
            <a:ext cx="7747702" cy="7747686"/>
            <a:chOff x="0" y="0"/>
            <a:chExt cx="10330270" cy="10330248"/>
          </a:xfrm>
        </p:grpSpPr>
        <p:sp>
          <p:nvSpPr>
            <p:cNvPr name="Freeform 10" id="10"/>
            <p:cNvSpPr/>
            <p:nvPr/>
          </p:nvSpPr>
          <p:spPr>
            <a:xfrm flipH="false" flipV="false" rot="0">
              <a:off x="0" y="0"/>
              <a:ext cx="10330180" cy="10330307"/>
            </a:xfrm>
            <a:custGeom>
              <a:avLst/>
              <a:gdLst/>
              <a:ahLst/>
              <a:cxnLst/>
              <a:rect r="r" b="b" t="t" l="l"/>
              <a:pathLst>
                <a:path h="10330307" w="10330180">
                  <a:moveTo>
                    <a:pt x="5165090" y="10330307"/>
                  </a:moveTo>
                  <a:cubicBezTo>
                    <a:pt x="2316988" y="10330307"/>
                    <a:pt x="0" y="8013192"/>
                    <a:pt x="0" y="5165217"/>
                  </a:cubicBezTo>
                  <a:cubicBezTo>
                    <a:pt x="0" y="2317242"/>
                    <a:pt x="2317115" y="0"/>
                    <a:pt x="5165090" y="0"/>
                  </a:cubicBezTo>
                  <a:cubicBezTo>
                    <a:pt x="8013065" y="0"/>
                    <a:pt x="10330180" y="2317115"/>
                    <a:pt x="10330180" y="5165217"/>
                  </a:cubicBezTo>
                  <a:cubicBezTo>
                    <a:pt x="10330180" y="8013319"/>
                    <a:pt x="8013192" y="10330307"/>
                    <a:pt x="5165090" y="10330307"/>
                  </a:cubicBezTo>
                  <a:close/>
                  <a:moveTo>
                    <a:pt x="5165090" y="188341"/>
                  </a:moveTo>
                  <a:cubicBezTo>
                    <a:pt x="2420874" y="188341"/>
                    <a:pt x="188214" y="2421001"/>
                    <a:pt x="188214" y="5165217"/>
                  </a:cubicBezTo>
                  <a:cubicBezTo>
                    <a:pt x="188214" y="7909433"/>
                    <a:pt x="2420874" y="10141966"/>
                    <a:pt x="5165090" y="10141966"/>
                  </a:cubicBezTo>
                  <a:cubicBezTo>
                    <a:pt x="7909306" y="10141966"/>
                    <a:pt x="10141966" y="7909306"/>
                    <a:pt x="10141966" y="5165217"/>
                  </a:cubicBezTo>
                  <a:cubicBezTo>
                    <a:pt x="10141966" y="2421128"/>
                    <a:pt x="7909306" y="188341"/>
                    <a:pt x="5165090" y="188341"/>
                  </a:cubicBezTo>
                  <a:close/>
                </a:path>
              </a:pathLst>
            </a:custGeom>
            <a:solidFill>
              <a:srgbClr val="FFFFFF"/>
            </a:solidFill>
          </p:spPr>
        </p:sp>
      </p:grpSp>
      <p:grpSp>
        <p:nvGrpSpPr>
          <p:cNvPr name="Group 11" id="11"/>
          <p:cNvGrpSpPr/>
          <p:nvPr/>
        </p:nvGrpSpPr>
        <p:grpSpPr>
          <a:xfrm rot="0">
            <a:off x="10178933" y="717125"/>
            <a:ext cx="6917870" cy="1237643"/>
            <a:chOff x="0" y="0"/>
            <a:chExt cx="9223827" cy="1650191"/>
          </a:xfrm>
        </p:grpSpPr>
        <p:sp>
          <p:nvSpPr>
            <p:cNvPr name="Freeform 12" id="12"/>
            <p:cNvSpPr/>
            <p:nvPr/>
          </p:nvSpPr>
          <p:spPr>
            <a:xfrm flipH="false" flipV="false" rot="0">
              <a:off x="0" y="0"/>
              <a:ext cx="9223827" cy="1650191"/>
            </a:xfrm>
            <a:custGeom>
              <a:avLst/>
              <a:gdLst/>
              <a:ahLst/>
              <a:cxnLst/>
              <a:rect r="r" b="b" t="t" l="l"/>
              <a:pathLst>
                <a:path h="1650191" w="9223827">
                  <a:moveTo>
                    <a:pt x="0" y="0"/>
                  </a:moveTo>
                  <a:lnTo>
                    <a:pt x="9223827" y="0"/>
                  </a:lnTo>
                  <a:lnTo>
                    <a:pt x="9223827" y="1650191"/>
                  </a:lnTo>
                  <a:lnTo>
                    <a:pt x="0" y="1650191"/>
                  </a:lnTo>
                  <a:close/>
                </a:path>
              </a:pathLst>
            </a:custGeom>
            <a:solidFill>
              <a:srgbClr val="000000">
                <a:alpha val="0"/>
              </a:srgbClr>
            </a:solidFill>
          </p:spPr>
        </p:sp>
        <p:sp>
          <p:nvSpPr>
            <p:cNvPr name="TextBox 13" id="13"/>
            <p:cNvSpPr txBox="true"/>
            <p:nvPr/>
          </p:nvSpPr>
          <p:spPr>
            <a:xfrm>
              <a:off x="0" y="47625"/>
              <a:ext cx="9223827" cy="1602566"/>
            </a:xfrm>
            <a:prstGeom prst="rect">
              <a:avLst/>
            </a:prstGeom>
          </p:spPr>
          <p:txBody>
            <a:bodyPr anchor="t" rtlCol="false" tIns="0" lIns="0" bIns="0" rIns="0"/>
            <a:lstStyle/>
            <a:p>
              <a:pPr algn="l">
                <a:lnSpc>
                  <a:spcPts val="6943"/>
                </a:lnSpc>
              </a:pPr>
              <a:r>
                <a:rPr lang="en-US" sz="6199" b="true">
                  <a:solidFill>
                    <a:srgbClr val="691717"/>
                  </a:solidFill>
                  <a:latin typeface="Montserrat Bold"/>
                  <a:ea typeface="Montserrat Bold"/>
                  <a:cs typeface="Montserrat Bold"/>
                  <a:sym typeface="Montserrat Bold"/>
                </a:rPr>
                <a:t>Contents:</a:t>
              </a:r>
            </a:p>
          </p:txBody>
        </p:sp>
      </p:grpSp>
      <p:grpSp>
        <p:nvGrpSpPr>
          <p:cNvPr name="Group 14" id="14"/>
          <p:cNvGrpSpPr/>
          <p:nvPr/>
        </p:nvGrpSpPr>
        <p:grpSpPr>
          <a:xfrm rot="0">
            <a:off x="10178933" y="2169085"/>
            <a:ext cx="6571222" cy="6811857"/>
            <a:chOff x="0" y="0"/>
            <a:chExt cx="8761629" cy="9082476"/>
          </a:xfrm>
        </p:grpSpPr>
        <p:sp>
          <p:nvSpPr>
            <p:cNvPr name="Freeform 15" id="15"/>
            <p:cNvSpPr/>
            <p:nvPr/>
          </p:nvSpPr>
          <p:spPr>
            <a:xfrm flipH="false" flipV="false" rot="0">
              <a:off x="0" y="0"/>
              <a:ext cx="8761630" cy="9082477"/>
            </a:xfrm>
            <a:custGeom>
              <a:avLst/>
              <a:gdLst/>
              <a:ahLst/>
              <a:cxnLst/>
              <a:rect r="r" b="b" t="t" l="l"/>
              <a:pathLst>
                <a:path h="9082477" w="8761630">
                  <a:moveTo>
                    <a:pt x="0" y="0"/>
                  </a:moveTo>
                  <a:lnTo>
                    <a:pt x="8761630" y="0"/>
                  </a:lnTo>
                  <a:lnTo>
                    <a:pt x="8761630" y="9082477"/>
                  </a:lnTo>
                  <a:lnTo>
                    <a:pt x="0" y="9082477"/>
                  </a:lnTo>
                  <a:close/>
                </a:path>
              </a:pathLst>
            </a:custGeom>
            <a:solidFill>
              <a:srgbClr val="000000">
                <a:alpha val="0"/>
              </a:srgbClr>
            </a:solidFill>
          </p:spPr>
        </p:sp>
        <p:sp>
          <p:nvSpPr>
            <p:cNvPr name="TextBox 16" id="16"/>
            <p:cNvSpPr txBox="true"/>
            <p:nvPr/>
          </p:nvSpPr>
          <p:spPr>
            <a:xfrm>
              <a:off x="0" y="-66675"/>
              <a:ext cx="8761629" cy="9149151"/>
            </a:xfrm>
            <a:prstGeom prst="rect">
              <a:avLst/>
            </a:prstGeom>
          </p:spPr>
          <p:txBody>
            <a:bodyPr anchor="t" rtlCol="false" tIns="0" lIns="0" bIns="0" rIns="0"/>
            <a:lstStyle/>
            <a:p>
              <a:pPr algn="l">
                <a:lnSpc>
                  <a:spcPts val="4841"/>
                </a:lnSpc>
              </a:pPr>
              <a:r>
                <a:rPr lang="en-US" sz="3458" b="true">
                  <a:solidFill>
                    <a:srgbClr val="305A72"/>
                  </a:solidFill>
                  <a:latin typeface="Open Sans Bold"/>
                  <a:ea typeface="Open Sans Bold"/>
                  <a:cs typeface="Open Sans Bold"/>
                  <a:sym typeface="Open Sans Bold"/>
                </a:rPr>
                <a:t>1. Abstract</a:t>
              </a:r>
            </a:p>
            <a:p>
              <a:pPr algn="l">
                <a:lnSpc>
                  <a:spcPts val="4841"/>
                </a:lnSpc>
              </a:pPr>
              <a:r>
                <a:rPr lang="en-US" sz="3458" b="true">
                  <a:solidFill>
                    <a:srgbClr val="305A72"/>
                  </a:solidFill>
                  <a:latin typeface="Open Sans Bold"/>
                  <a:ea typeface="Open Sans Bold"/>
                  <a:cs typeface="Open Sans Bold"/>
                  <a:sym typeface="Open Sans Bold"/>
                </a:rPr>
                <a:t>2. Introduction</a:t>
              </a:r>
            </a:p>
            <a:p>
              <a:pPr algn="l">
                <a:lnSpc>
                  <a:spcPts val="4841"/>
                </a:lnSpc>
              </a:pPr>
              <a:r>
                <a:rPr lang="en-US" sz="3458" b="true">
                  <a:solidFill>
                    <a:srgbClr val="305A72"/>
                  </a:solidFill>
                  <a:latin typeface="Open Sans Bold"/>
                  <a:ea typeface="Open Sans Bold"/>
                  <a:cs typeface="Open Sans Bold"/>
                  <a:sym typeface="Open Sans Bold"/>
                </a:rPr>
                <a:t>3. Existing System</a:t>
              </a:r>
            </a:p>
            <a:p>
              <a:pPr algn="l">
                <a:lnSpc>
                  <a:spcPts val="4841"/>
                </a:lnSpc>
              </a:pPr>
              <a:r>
                <a:rPr lang="en-US" sz="3458" b="true">
                  <a:solidFill>
                    <a:srgbClr val="305A72"/>
                  </a:solidFill>
                  <a:latin typeface="Open Sans Bold"/>
                  <a:ea typeface="Open Sans Bold"/>
                  <a:cs typeface="Open Sans Bold"/>
                  <a:sym typeface="Open Sans Bold"/>
                </a:rPr>
                <a:t>4. Proposed System</a:t>
              </a:r>
            </a:p>
            <a:p>
              <a:pPr algn="l">
                <a:lnSpc>
                  <a:spcPts val="4841"/>
                </a:lnSpc>
              </a:pPr>
              <a:r>
                <a:rPr lang="en-US" sz="3458" b="true">
                  <a:solidFill>
                    <a:srgbClr val="305A72"/>
                  </a:solidFill>
                  <a:latin typeface="Open Sans Bold"/>
                  <a:ea typeface="Open Sans Bold"/>
                  <a:cs typeface="Open Sans Bold"/>
                  <a:sym typeface="Open Sans Bold"/>
                </a:rPr>
                <a:t>5. Objectives</a:t>
              </a:r>
            </a:p>
            <a:p>
              <a:pPr algn="l">
                <a:lnSpc>
                  <a:spcPts val="4837"/>
                </a:lnSpc>
              </a:pPr>
              <a:r>
                <a:rPr lang="en-US" sz="3458" b="true">
                  <a:solidFill>
                    <a:srgbClr val="305A72"/>
                  </a:solidFill>
                  <a:latin typeface="Open Sans Bold"/>
                  <a:ea typeface="Open Sans Bold"/>
                  <a:cs typeface="Open Sans Bold"/>
                  <a:sym typeface="Open Sans Bold"/>
                </a:rPr>
                <a:t>6. Architecture</a:t>
              </a:r>
            </a:p>
            <a:p>
              <a:pPr algn="l">
                <a:lnSpc>
                  <a:spcPts val="4837"/>
                </a:lnSpc>
              </a:pPr>
              <a:r>
                <a:rPr lang="en-US" sz="3458" b="true">
                  <a:solidFill>
                    <a:srgbClr val="305A72"/>
                  </a:solidFill>
                  <a:latin typeface="Open Sans Bold"/>
                  <a:ea typeface="Open Sans Bold"/>
                  <a:cs typeface="Open Sans Bold"/>
                  <a:sym typeface="Open Sans Bold"/>
                </a:rPr>
                <a:t>7. Methodologies</a:t>
              </a:r>
            </a:p>
            <a:p>
              <a:pPr algn="l">
                <a:lnSpc>
                  <a:spcPts val="4837"/>
                </a:lnSpc>
              </a:pPr>
              <a:r>
                <a:rPr lang="en-US" sz="3458" b="true">
                  <a:solidFill>
                    <a:srgbClr val="305A72"/>
                  </a:solidFill>
                  <a:latin typeface="Open Sans Bold"/>
                  <a:ea typeface="Open Sans Bold"/>
                  <a:cs typeface="Open Sans Bold"/>
                  <a:sym typeface="Open Sans Bold"/>
                </a:rPr>
                <a:t>8. Output Screens</a:t>
              </a:r>
            </a:p>
            <a:p>
              <a:pPr algn="l">
                <a:lnSpc>
                  <a:spcPts val="4841"/>
                </a:lnSpc>
              </a:pPr>
              <a:r>
                <a:rPr lang="en-US" sz="3458" b="true">
                  <a:solidFill>
                    <a:srgbClr val="305A72"/>
                  </a:solidFill>
                  <a:latin typeface="Open Sans Bold"/>
                  <a:ea typeface="Open Sans Bold"/>
                  <a:cs typeface="Open Sans Bold"/>
                  <a:sym typeface="Open Sans Bold"/>
                </a:rPr>
                <a:t>9</a:t>
              </a:r>
              <a:r>
                <a:rPr lang="en-US" sz="3458" b="true">
                  <a:solidFill>
                    <a:srgbClr val="305A72"/>
                  </a:solidFill>
                  <a:latin typeface="Open Sans Bold"/>
                  <a:ea typeface="Open Sans Bold"/>
                  <a:cs typeface="Open Sans Bold"/>
                  <a:sym typeface="Open Sans Bold"/>
                </a:rPr>
                <a:t>. Software requirements</a:t>
              </a:r>
            </a:p>
            <a:p>
              <a:pPr algn="l">
                <a:lnSpc>
                  <a:spcPts val="4837"/>
                </a:lnSpc>
              </a:pPr>
              <a:r>
                <a:rPr lang="en-US" sz="3458" b="true">
                  <a:solidFill>
                    <a:srgbClr val="305A72"/>
                  </a:solidFill>
                  <a:latin typeface="Open Sans Bold"/>
                  <a:ea typeface="Open Sans Bold"/>
                  <a:cs typeface="Open Sans Bold"/>
                  <a:sym typeface="Open Sans Bold"/>
                </a:rPr>
                <a:t>10. Hardware requirements</a:t>
              </a:r>
            </a:p>
            <a:p>
              <a:pPr algn="l">
                <a:lnSpc>
                  <a:spcPts val="4841"/>
                </a:lnSpc>
              </a:pPr>
              <a:r>
                <a:rPr lang="en-US" sz="3458" b="true">
                  <a:solidFill>
                    <a:srgbClr val="305A72"/>
                  </a:solidFill>
                  <a:latin typeface="Open Sans Bold"/>
                  <a:ea typeface="Open Sans Bold"/>
                  <a:cs typeface="Open Sans Bold"/>
                  <a:sym typeface="Open Sans Bold"/>
                </a:rPr>
                <a:t>11</a:t>
              </a:r>
              <a:r>
                <a:rPr lang="en-US" sz="3458" b="true">
                  <a:solidFill>
                    <a:srgbClr val="305A72"/>
                  </a:solidFill>
                  <a:latin typeface="Open Sans Bold"/>
                  <a:ea typeface="Open Sans Bold"/>
                  <a:cs typeface="Open Sans Bold"/>
                  <a:sym typeface="Open Sans Bold"/>
                </a:rPr>
                <a:t>. Conclusion</a:t>
              </a:r>
            </a:p>
          </p:txBody>
        </p:sp>
      </p:grpSp>
      <p:sp>
        <p:nvSpPr>
          <p:cNvPr name="Freeform 17" id="17"/>
          <p:cNvSpPr/>
          <p:nvPr/>
        </p:nvSpPr>
        <p:spPr>
          <a:xfrm flipH="false" flipV="false" rot="0">
            <a:off x="17742647" y="8745866"/>
            <a:ext cx="1024867" cy="1024867"/>
          </a:xfrm>
          <a:custGeom>
            <a:avLst/>
            <a:gdLst/>
            <a:ahLst/>
            <a:cxnLst/>
            <a:rect r="r" b="b" t="t" l="l"/>
            <a:pathLst>
              <a:path h="1024867" w="1024867">
                <a:moveTo>
                  <a:pt x="0" y="0"/>
                </a:moveTo>
                <a:lnTo>
                  <a:pt x="1024867" y="0"/>
                </a:lnTo>
                <a:lnTo>
                  <a:pt x="1024867" y="1024868"/>
                </a:lnTo>
                <a:lnTo>
                  <a:pt x="0" y="1024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605028" y="9590542"/>
            <a:ext cx="1024867" cy="1024867"/>
          </a:xfrm>
          <a:custGeom>
            <a:avLst/>
            <a:gdLst/>
            <a:ahLst/>
            <a:cxnLst/>
            <a:rect r="r" b="b" t="t" l="l"/>
            <a:pathLst>
              <a:path h="1024867" w="1024867">
                <a:moveTo>
                  <a:pt x="0" y="0"/>
                </a:moveTo>
                <a:lnTo>
                  <a:pt x="1024867" y="0"/>
                </a:lnTo>
                <a:lnTo>
                  <a:pt x="1024867" y="1024867"/>
                </a:lnTo>
                <a:lnTo>
                  <a:pt x="0" y="1024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67885" y="267749"/>
            <a:ext cx="9916021" cy="1076782"/>
            <a:chOff x="0" y="0"/>
            <a:chExt cx="13221361" cy="1435710"/>
          </a:xfrm>
        </p:grpSpPr>
        <p:sp>
          <p:nvSpPr>
            <p:cNvPr name="Freeform 3" id="3"/>
            <p:cNvSpPr/>
            <p:nvPr/>
          </p:nvSpPr>
          <p:spPr>
            <a:xfrm flipH="false" flipV="false" rot="0">
              <a:off x="0" y="0"/>
              <a:ext cx="13221360" cy="1435710"/>
            </a:xfrm>
            <a:custGeom>
              <a:avLst/>
              <a:gdLst/>
              <a:ahLst/>
              <a:cxnLst/>
              <a:rect r="r" b="b" t="t" l="l"/>
              <a:pathLst>
                <a:path h="1435710" w="13221360">
                  <a:moveTo>
                    <a:pt x="0" y="0"/>
                  </a:moveTo>
                  <a:lnTo>
                    <a:pt x="13221360" y="0"/>
                  </a:lnTo>
                  <a:lnTo>
                    <a:pt x="13221360" y="1435710"/>
                  </a:lnTo>
                  <a:lnTo>
                    <a:pt x="0" y="1435710"/>
                  </a:lnTo>
                  <a:close/>
                </a:path>
              </a:pathLst>
            </a:custGeom>
            <a:solidFill>
              <a:srgbClr val="000000">
                <a:alpha val="0"/>
              </a:srgbClr>
            </a:solidFill>
          </p:spPr>
        </p:sp>
        <p:sp>
          <p:nvSpPr>
            <p:cNvPr name="TextBox 4" id="4"/>
            <p:cNvSpPr txBox="true"/>
            <p:nvPr/>
          </p:nvSpPr>
          <p:spPr>
            <a:xfrm>
              <a:off x="0" y="38100"/>
              <a:ext cx="13221361"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Output Screens</a:t>
              </a:r>
            </a:p>
          </p:txBody>
        </p:sp>
      </p:grpSp>
      <p:sp>
        <p:nvSpPr>
          <p:cNvPr name="Freeform 5" id="5"/>
          <p:cNvSpPr/>
          <p:nvPr/>
        </p:nvSpPr>
        <p:spPr>
          <a:xfrm flipH="false" flipV="false" rot="0">
            <a:off x="0" y="8901806"/>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3283" y="2377760"/>
            <a:ext cx="8480717" cy="4802206"/>
          </a:xfrm>
          <a:custGeom>
            <a:avLst/>
            <a:gdLst/>
            <a:ahLst/>
            <a:cxnLst/>
            <a:rect r="r" b="b" t="t" l="l"/>
            <a:pathLst>
              <a:path h="4802206" w="8480717">
                <a:moveTo>
                  <a:pt x="0" y="0"/>
                </a:moveTo>
                <a:lnTo>
                  <a:pt x="8480717" y="0"/>
                </a:lnTo>
                <a:lnTo>
                  <a:pt x="8480717" y="4802206"/>
                </a:lnTo>
                <a:lnTo>
                  <a:pt x="0" y="4802206"/>
                </a:lnTo>
                <a:lnTo>
                  <a:pt x="0" y="0"/>
                </a:lnTo>
                <a:close/>
              </a:path>
            </a:pathLst>
          </a:custGeom>
          <a:blipFill>
            <a:blip r:embed="rId4"/>
            <a:stretch>
              <a:fillRect l="0" t="0" r="0" b="0"/>
            </a:stretch>
          </a:blipFill>
        </p:spPr>
      </p:sp>
      <p:sp>
        <p:nvSpPr>
          <p:cNvPr name="Freeform 7" id="7"/>
          <p:cNvSpPr/>
          <p:nvPr/>
        </p:nvSpPr>
        <p:spPr>
          <a:xfrm flipH="false" flipV="false" rot="0">
            <a:off x="10791719" y="1922094"/>
            <a:ext cx="4967892" cy="5713537"/>
          </a:xfrm>
          <a:custGeom>
            <a:avLst/>
            <a:gdLst/>
            <a:ahLst/>
            <a:cxnLst/>
            <a:rect r="r" b="b" t="t" l="l"/>
            <a:pathLst>
              <a:path h="5713537" w="4967892">
                <a:moveTo>
                  <a:pt x="0" y="0"/>
                </a:moveTo>
                <a:lnTo>
                  <a:pt x="4967893" y="0"/>
                </a:lnTo>
                <a:lnTo>
                  <a:pt x="4967893" y="5713538"/>
                </a:lnTo>
                <a:lnTo>
                  <a:pt x="0" y="5713538"/>
                </a:lnTo>
                <a:lnTo>
                  <a:pt x="0" y="0"/>
                </a:lnTo>
                <a:close/>
              </a:path>
            </a:pathLst>
          </a:custGeom>
          <a:blipFill>
            <a:blip r:embed="rId5"/>
            <a:stretch>
              <a:fillRect l="-45626" t="0" r="-44471" b="0"/>
            </a:stretch>
          </a:blipFill>
        </p:spPr>
      </p:sp>
      <p:sp>
        <p:nvSpPr>
          <p:cNvPr name="TextBox 8" id="8"/>
          <p:cNvSpPr txBox="true"/>
          <p:nvPr/>
        </p:nvSpPr>
        <p:spPr>
          <a:xfrm rot="0">
            <a:off x="3159673" y="7717354"/>
            <a:ext cx="348793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Searching Friend</a:t>
            </a:r>
          </a:p>
        </p:txBody>
      </p:sp>
      <p:sp>
        <p:nvSpPr>
          <p:cNvPr name="TextBox 9" id="9"/>
          <p:cNvSpPr txBox="true"/>
          <p:nvPr/>
        </p:nvSpPr>
        <p:spPr>
          <a:xfrm rot="0">
            <a:off x="10307616" y="7717354"/>
            <a:ext cx="621826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View all request &amp; responses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67885" y="267749"/>
            <a:ext cx="9916021" cy="1076782"/>
            <a:chOff x="0" y="0"/>
            <a:chExt cx="13221361" cy="1435710"/>
          </a:xfrm>
        </p:grpSpPr>
        <p:sp>
          <p:nvSpPr>
            <p:cNvPr name="Freeform 3" id="3"/>
            <p:cNvSpPr/>
            <p:nvPr/>
          </p:nvSpPr>
          <p:spPr>
            <a:xfrm flipH="false" flipV="false" rot="0">
              <a:off x="0" y="0"/>
              <a:ext cx="13221360" cy="1435710"/>
            </a:xfrm>
            <a:custGeom>
              <a:avLst/>
              <a:gdLst/>
              <a:ahLst/>
              <a:cxnLst/>
              <a:rect r="r" b="b" t="t" l="l"/>
              <a:pathLst>
                <a:path h="1435710" w="13221360">
                  <a:moveTo>
                    <a:pt x="0" y="0"/>
                  </a:moveTo>
                  <a:lnTo>
                    <a:pt x="13221360" y="0"/>
                  </a:lnTo>
                  <a:lnTo>
                    <a:pt x="13221360" y="1435710"/>
                  </a:lnTo>
                  <a:lnTo>
                    <a:pt x="0" y="1435710"/>
                  </a:lnTo>
                  <a:close/>
                </a:path>
              </a:pathLst>
            </a:custGeom>
            <a:solidFill>
              <a:srgbClr val="000000">
                <a:alpha val="0"/>
              </a:srgbClr>
            </a:solidFill>
          </p:spPr>
        </p:sp>
        <p:sp>
          <p:nvSpPr>
            <p:cNvPr name="TextBox 4" id="4"/>
            <p:cNvSpPr txBox="true"/>
            <p:nvPr/>
          </p:nvSpPr>
          <p:spPr>
            <a:xfrm>
              <a:off x="0" y="38100"/>
              <a:ext cx="13221361"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Output Screens</a:t>
              </a:r>
            </a:p>
          </p:txBody>
        </p:sp>
      </p:grpSp>
      <p:sp>
        <p:nvSpPr>
          <p:cNvPr name="Freeform 5" id="5"/>
          <p:cNvSpPr/>
          <p:nvPr/>
        </p:nvSpPr>
        <p:spPr>
          <a:xfrm flipH="false" flipV="false" rot="0">
            <a:off x="0" y="8901806"/>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7126" y="2239871"/>
            <a:ext cx="9289172" cy="4644586"/>
          </a:xfrm>
          <a:custGeom>
            <a:avLst/>
            <a:gdLst/>
            <a:ahLst/>
            <a:cxnLst/>
            <a:rect r="r" b="b" t="t" l="l"/>
            <a:pathLst>
              <a:path h="4644586" w="9289172">
                <a:moveTo>
                  <a:pt x="0" y="0"/>
                </a:moveTo>
                <a:lnTo>
                  <a:pt x="9289173" y="0"/>
                </a:lnTo>
                <a:lnTo>
                  <a:pt x="9289173" y="4644586"/>
                </a:lnTo>
                <a:lnTo>
                  <a:pt x="0" y="4644586"/>
                </a:lnTo>
                <a:lnTo>
                  <a:pt x="0" y="0"/>
                </a:lnTo>
                <a:close/>
              </a:path>
            </a:pathLst>
          </a:custGeom>
          <a:blipFill>
            <a:blip r:embed="rId4"/>
            <a:stretch>
              <a:fillRect l="0" t="0" r="0" b="0"/>
            </a:stretch>
          </a:blipFill>
        </p:spPr>
      </p:sp>
      <p:sp>
        <p:nvSpPr>
          <p:cNvPr name="Freeform 7" id="7"/>
          <p:cNvSpPr/>
          <p:nvPr/>
        </p:nvSpPr>
        <p:spPr>
          <a:xfrm flipH="false" flipV="false" rot="0">
            <a:off x="10222462" y="1521083"/>
            <a:ext cx="7421572" cy="6085689"/>
          </a:xfrm>
          <a:custGeom>
            <a:avLst/>
            <a:gdLst/>
            <a:ahLst/>
            <a:cxnLst/>
            <a:rect r="r" b="b" t="t" l="l"/>
            <a:pathLst>
              <a:path h="6085689" w="7421572">
                <a:moveTo>
                  <a:pt x="0" y="0"/>
                </a:moveTo>
                <a:lnTo>
                  <a:pt x="7421572" y="0"/>
                </a:lnTo>
                <a:lnTo>
                  <a:pt x="7421572" y="6085688"/>
                </a:lnTo>
                <a:lnTo>
                  <a:pt x="0" y="6085688"/>
                </a:lnTo>
                <a:lnTo>
                  <a:pt x="0" y="0"/>
                </a:lnTo>
                <a:close/>
              </a:path>
            </a:pathLst>
          </a:custGeom>
          <a:blipFill>
            <a:blip r:embed="rId5"/>
            <a:stretch>
              <a:fillRect l="0" t="0" r="0" b="0"/>
            </a:stretch>
          </a:blipFill>
        </p:spPr>
      </p:sp>
      <p:sp>
        <p:nvSpPr>
          <p:cNvPr name="TextBox 8" id="8"/>
          <p:cNvSpPr txBox="true"/>
          <p:nvPr/>
        </p:nvSpPr>
        <p:spPr>
          <a:xfrm rot="0">
            <a:off x="3330278" y="7283239"/>
            <a:ext cx="390286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View all my friends</a:t>
            </a:r>
          </a:p>
        </p:txBody>
      </p:sp>
      <p:sp>
        <p:nvSpPr>
          <p:cNvPr name="TextBox 9" id="9"/>
          <p:cNvSpPr txBox="true"/>
          <p:nvPr/>
        </p:nvSpPr>
        <p:spPr>
          <a:xfrm rot="0">
            <a:off x="12691009" y="7930756"/>
            <a:ext cx="248447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Add a tweet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67885" y="267749"/>
            <a:ext cx="9916021" cy="1076782"/>
            <a:chOff x="0" y="0"/>
            <a:chExt cx="13221361" cy="1435710"/>
          </a:xfrm>
        </p:grpSpPr>
        <p:sp>
          <p:nvSpPr>
            <p:cNvPr name="Freeform 3" id="3"/>
            <p:cNvSpPr/>
            <p:nvPr/>
          </p:nvSpPr>
          <p:spPr>
            <a:xfrm flipH="false" flipV="false" rot="0">
              <a:off x="0" y="0"/>
              <a:ext cx="13221360" cy="1435710"/>
            </a:xfrm>
            <a:custGeom>
              <a:avLst/>
              <a:gdLst/>
              <a:ahLst/>
              <a:cxnLst/>
              <a:rect r="r" b="b" t="t" l="l"/>
              <a:pathLst>
                <a:path h="1435710" w="13221360">
                  <a:moveTo>
                    <a:pt x="0" y="0"/>
                  </a:moveTo>
                  <a:lnTo>
                    <a:pt x="13221360" y="0"/>
                  </a:lnTo>
                  <a:lnTo>
                    <a:pt x="13221360" y="1435710"/>
                  </a:lnTo>
                  <a:lnTo>
                    <a:pt x="0" y="1435710"/>
                  </a:lnTo>
                  <a:close/>
                </a:path>
              </a:pathLst>
            </a:custGeom>
            <a:solidFill>
              <a:srgbClr val="000000">
                <a:alpha val="0"/>
              </a:srgbClr>
            </a:solidFill>
          </p:spPr>
        </p:sp>
        <p:sp>
          <p:nvSpPr>
            <p:cNvPr name="TextBox 4" id="4"/>
            <p:cNvSpPr txBox="true"/>
            <p:nvPr/>
          </p:nvSpPr>
          <p:spPr>
            <a:xfrm>
              <a:off x="0" y="38100"/>
              <a:ext cx="13221361"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Output Screens</a:t>
              </a:r>
            </a:p>
          </p:txBody>
        </p:sp>
      </p:grpSp>
      <p:sp>
        <p:nvSpPr>
          <p:cNvPr name="Freeform 5" id="5"/>
          <p:cNvSpPr/>
          <p:nvPr/>
        </p:nvSpPr>
        <p:spPr>
          <a:xfrm flipH="false" flipV="false" rot="0">
            <a:off x="0" y="8901806"/>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62564" y="2687706"/>
            <a:ext cx="7729817" cy="4444645"/>
          </a:xfrm>
          <a:custGeom>
            <a:avLst/>
            <a:gdLst/>
            <a:ahLst/>
            <a:cxnLst/>
            <a:rect r="r" b="b" t="t" l="l"/>
            <a:pathLst>
              <a:path h="4444645" w="7729817">
                <a:moveTo>
                  <a:pt x="0" y="0"/>
                </a:moveTo>
                <a:lnTo>
                  <a:pt x="7729817" y="0"/>
                </a:lnTo>
                <a:lnTo>
                  <a:pt x="7729817" y="4444645"/>
                </a:lnTo>
                <a:lnTo>
                  <a:pt x="0" y="4444645"/>
                </a:lnTo>
                <a:lnTo>
                  <a:pt x="0" y="0"/>
                </a:lnTo>
                <a:close/>
              </a:path>
            </a:pathLst>
          </a:custGeom>
          <a:blipFill>
            <a:blip r:embed="rId4"/>
            <a:stretch>
              <a:fillRect l="0" t="0" r="0" b="0"/>
            </a:stretch>
          </a:blipFill>
        </p:spPr>
      </p:sp>
      <p:sp>
        <p:nvSpPr>
          <p:cNvPr name="Freeform 7" id="7"/>
          <p:cNvSpPr/>
          <p:nvPr/>
        </p:nvSpPr>
        <p:spPr>
          <a:xfrm flipH="false" flipV="false" rot="0">
            <a:off x="8719056" y="2424003"/>
            <a:ext cx="9144000" cy="4972050"/>
          </a:xfrm>
          <a:custGeom>
            <a:avLst/>
            <a:gdLst/>
            <a:ahLst/>
            <a:cxnLst/>
            <a:rect r="r" b="b" t="t" l="l"/>
            <a:pathLst>
              <a:path h="4972050" w="9144000">
                <a:moveTo>
                  <a:pt x="0" y="0"/>
                </a:moveTo>
                <a:lnTo>
                  <a:pt x="9144000" y="0"/>
                </a:lnTo>
                <a:lnTo>
                  <a:pt x="9144000" y="4972050"/>
                </a:lnTo>
                <a:lnTo>
                  <a:pt x="0" y="4972050"/>
                </a:lnTo>
                <a:lnTo>
                  <a:pt x="0" y="0"/>
                </a:lnTo>
                <a:close/>
              </a:path>
            </a:pathLst>
          </a:custGeom>
          <a:blipFill>
            <a:blip r:embed="rId5"/>
            <a:stretch>
              <a:fillRect l="0" t="0" r="0" b="0"/>
            </a:stretch>
          </a:blipFill>
        </p:spPr>
      </p:sp>
      <p:sp>
        <p:nvSpPr>
          <p:cNvPr name="TextBox 8" id="8"/>
          <p:cNvSpPr txBox="true"/>
          <p:nvPr/>
        </p:nvSpPr>
        <p:spPr>
          <a:xfrm rot="0">
            <a:off x="836678" y="7693546"/>
            <a:ext cx="698158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View all my recommended tweets</a:t>
            </a:r>
          </a:p>
        </p:txBody>
      </p:sp>
      <p:sp>
        <p:nvSpPr>
          <p:cNvPr name="TextBox 9" id="9"/>
          <p:cNvSpPr txBox="true"/>
          <p:nvPr/>
        </p:nvSpPr>
        <p:spPr>
          <a:xfrm rot="0">
            <a:off x="9902895" y="7693546"/>
            <a:ext cx="677632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View all tweet recommendations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67885" y="267749"/>
            <a:ext cx="9916021" cy="1076782"/>
            <a:chOff x="0" y="0"/>
            <a:chExt cx="13221361" cy="1435710"/>
          </a:xfrm>
        </p:grpSpPr>
        <p:sp>
          <p:nvSpPr>
            <p:cNvPr name="Freeform 3" id="3"/>
            <p:cNvSpPr/>
            <p:nvPr/>
          </p:nvSpPr>
          <p:spPr>
            <a:xfrm flipH="false" flipV="false" rot="0">
              <a:off x="0" y="0"/>
              <a:ext cx="13221360" cy="1435710"/>
            </a:xfrm>
            <a:custGeom>
              <a:avLst/>
              <a:gdLst/>
              <a:ahLst/>
              <a:cxnLst/>
              <a:rect r="r" b="b" t="t" l="l"/>
              <a:pathLst>
                <a:path h="1435710" w="13221360">
                  <a:moveTo>
                    <a:pt x="0" y="0"/>
                  </a:moveTo>
                  <a:lnTo>
                    <a:pt x="13221360" y="0"/>
                  </a:lnTo>
                  <a:lnTo>
                    <a:pt x="13221360" y="1435710"/>
                  </a:lnTo>
                  <a:lnTo>
                    <a:pt x="0" y="1435710"/>
                  </a:lnTo>
                  <a:close/>
                </a:path>
              </a:pathLst>
            </a:custGeom>
            <a:solidFill>
              <a:srgbClr val="000000">
                <a:alpha val="0"/>
              </a:srgbClr>
            </a:solidFill>
          </p:spPr>
        </p:sp>
        <p:sp>
          <p:nvSpPr>
            <p:cNvPr name="TextBox 4" id="4"/>
            <p:cNvSpPr txBox="true"/>
            <p:nvPr/>
          </p:nvSpPr>
          <p:spPr>
            <a:xfrm>
              <a:off x="0" y="38100"/>
              <a:ext cx="13221361" cy="1397610"/>
            </a:xfrm>
            <a:prstGeom prst="rect">
              <a:avLst/>
            </a:prstGeom>
          </p:spPr>
          <p:txBody>
            <a:bodyPr anchor="t" rtlCol="false" tIns="0" lIns="0" bIns="0" rIns="0"/>
            <a:lstStyle/>
            <a:p>
              <a:pPr algn="l">
                <a:lnSpc>
                  <a:spcPts val="6048"/>
                </a:lnSpc>
              </a:pPr>
              <a:r>
                <a:rPr lang="en-US" sz="5400" b="true">
                  <a:solidFill>
                    <a:srgbClr val="691717"/>
                  </a:solidFill>
                  <a:latin typeface="Montserrat Bold"/>
                  <a:ea typeface="Montserrat Bold"/>
                  <a:cs typeface="Montserrat Bold"/>
                  <a:sym typeface="Montserrat Bold"/>
                </a:rPr>
                <a:t>Output Screens</a:t>
              </a:r>
            </a:p>
          </p:txBody>
        </p:sp>
      </p:grpSp>
      <p:sp>
        <p:nvSpPr>
          <p:cNvPr name="Freeform 5" id="5"/>
          <p:cNvSpPr/>
          <p:nvPr/>
        </p:nvSpPr>
        <p:spPr>
          <a:xfrm flipH="false" flipV="false" rot="0">
            <a:off x="0" y="8901806"/>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46819" y="1345132"/>
            <a:ext cx="5196813" cy="6356958"/>
          </a:xfrm>
          <a:custGeom>
            <a:avLst/>
            <a:gdLst/>
            <a:ahLst/>
            <a:cxnLst/>
            <a:rect r="r" b="b" t="t" l="l"/>
            <a:pathLst>
              <a:path h="6356958" w="5196813">
                <a:moveTo>
                  <a:pt x="0" y="0"/>
                </a:moveTo>
                <a:lnTo>
                  <a:pt x="5196814" y="0"/>
                </a:lnTo>
                <a:lnTo>
                  <a:pt x="5196814" y="6356958"/>
                </a:lnTo>
                <a:lnTo>
                  <a:pt x="0" y="6356958"/>
                </a:lnTo>
                <a:lnTo>
                  <a:pt x="0" y="0"/>
                </a:lnTo>
                <a:close/>
              </a:path>
            </a:pathLst>
          </a:custGeom>
          <a:blipFill>
            <a:blip r:embed="rId4"/>
            <a:stretch>
              <a:fillRect l="0" t="0" r="0" b="0"/>
            </a:stretch>
          </a:blipFill>
        </p:spPr>
      </p:sp>
      <p:sp>
        <p:nvSpPr>
          <p:cNvPr name="Freeform 7" id="7"/>
          <p:cNvSpPr/>
          <p:nvPr/>
        </p:nvSpPr>
        <p:spPr>
          <a:xfrm flipH="false" flipV="false" rot="0">
            <a:off x="8835613" y="1483176"/>
            <a:ext cx="7448292" cy="6079669"/>
          </a:xfrm>
          <a:custGeom>
            <a:avLst/>
            <a:gdLst/>
            <a:ahLst/>
            <a:cxnLst/>
            <a:rect r="r" b="b" t="t" l="l"/>
            <a:pathLst>
              <a:path h="6079669" w="7448292">
                <a:moveTo>
                  <a:pt x="0" y="0"/>
                </a:moveTo>
                <a:lnTo>
                  <a:pt x="7448293" y="0"/>
                </a:lnTo>
                <a:lnTo>
                  <a:pt x="7448293" y="6079668"/>
                </a:lnTo>
                <a:lnTo>
                  <a:pt x="0" y="6079668"/>
                </a:lnTo>
                <a:lnTo>
                  <a:pt x="0" y="0"/>
                </a:lnTo>
                <a:close/>
              </a:path>
            </a:pathLst>
          </a:custGeom>
          <a:blipFill>
            <a:blip r:embed="rId5"/>
            <a:stretch>
              <a:fillRect l="0" t="0" r="0" b="0"/>
            </a:stretch>
          </a:blipFill>
        </p:spPr>
      </p:sp>
      <p:sp>
        <p:nvSpPr>
          <p:cNvPr name="TextBox 8" id="8"/>
          <p:cNvSpPr txBox="true"/>
          <p:nvPr/>
        </p:nvSpPr>
        <p:spPr>
          <a:xfrm rot="0">
            <a:off x="607318" y="7978315"/>
            <a:ext cx="747581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View all tweets based on Blockchain</a:t>
            </a:r>
          </a:p>
        </p:txBody>
      </p:sp>
      <p:sp>
        <p:nvSpPr>
          <p:cNvPr name="TextBox 9" id="9"/>
          <p:cNvSpPr txBox="true"/>
          <p:nvPr/>
        </p:nvSpPr>
        <p:spPr>
          <a:xfrm rot="0">
            <a:off x="9546387" y="7978115"/>
            <a:ext cx="579667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View all tweets rank in chart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42267" y="2106641"/>
            <a:ext cx="11003466" cy="1249949"/>
          </a:xfrm>
          <a:custGeom>
            <a:avLst/>
            <a:gdLst/>
            <a:ahLst/>
            <a:cxnLst/>
            <a:rect r="r" b="b" t="t" l="l"/>
            <a:pathLst>
              <a:path h="1249949" w="11003466">
                <a:moveTo>
                  <a:pt x="0" y="0"/>
                </a:moveTo>
                <a:lnTo>
                  <a:pt x="11003466" y="0"/>
                </a:lnTo>
                <a:lnTo>
                  <a:pt x="11003466" y="1249949"/>
                </a:lnTo>
                <a:lnTo>
                  <a:pt x="0" y="1249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43845" y="664777"/>
            <a:ext cx="14600310" cy="1222789"/>
            <a:chOff x="0" y="0"/>
            <a:chExt cx="19467079" cy="1630386"/>
          </a:xfrm>
        </p:grpSpPr>
        <p:sp>
          <p:nvSpPr>
            <p:cNvPr name="Freeform 4" id="4"/>
            <p:cNvSpPr/>
            <p:nvPr/>
          </p:nvSpPr>
          <p:spPr>
            <a:xfrm flipH="false" flipV="false" rot="0">
              <a:off x="0" y="0"/>
              <a:ext cx="19467078" cy="1630386"/>
            </a:xfrm>
            <a:custGeom>
              <a:avLst/>
              <a:gdLst/>
              <a:ahLst/>
              <a:cxnLst/>
              <a:rect r="r" b="b" t="t" l="l"/>
              <a:pathLst>
                <a:path h="1630386" w="19467078">
                  <a:moveTo>
                    <a:pt x="0" y="0"/>
                  </a:moveTo>
                  <a:lnTo>
                    <a:pt x="19467078" y="0"/>
                  </a:lnTo>
                  <a:lnTo>
                    <a:pt x="19467078" y="1630386"/>
                  </a:lnTo>
                  <a:lnTo>
                    <a:pt x="0" y="1630386"/>
                  </a:lnTo>
                  <a:close/>
                </a:path>
              </a:pathLst>
            </a:custGeom>
            <a:solidFill>
              <a:srgbClr val="000000">
                <a:alpha val="0"/>
              </a:srgbClr>
            </a:solidFill>
          </p:spPr>
        </p:sp>
        <p:sp>
          <p:nvSpPr>
            <p:cNvPr name="TextBox 5" id="5"/>
            <p:cNvSpPr txBox="true"/>
            <p:nvPr/>
          </p:nvSpPr>
          <p:spPr>
            <a:xfrm>
              <a:off x="0" y="-114300"/>
              <a:ext cx="19467079" cy="1744686"/>
            </a:xfrm>
            <a:prstGeom prst="rect">
              <a:avLst/>
            </a:prstGeom>
          </p:spPr>
          <p:txBody>
            <a:bodyPr anchor="t" rtlCol="false" tIns="0" lIns="0" bIns="0" rIns="0"/>
            <a:lstStyle/>
            <a:p>
              <a:pPr algn="ctr">
                <a:lnSpc>
                  <a:spcPts val="8679"/>
                </a:lnSpc>
              </a:pPr>
              <a:r>
                <a:rPr lang="en-US" sz="6199" b="true">
                  <a:solidFill>
                    <a:srgbClr val="691717"/>
                  </a:solidFill>
                  <a:latin typeface="Canva Sans Bold"/>
                  <a:ea typeface="Canva Sans Bold"/>
                  <a:cs typeface="Canva Sans Bold"/>
                  <a:sym typeface="Canva Sans Bold"/>
                </a:rPr>
                <a:t>Software </a:t>
              </a:r>
              <a:r>
                <a:rPr lang="en-US" sz="6199" b="true">
                  <a:solidFill>
                    <a:srgbClr val="691717"/>
                  </a:solidFill>
                  <a:latin typeface="Canva Sans Bold"/>
                  <a:ea typeface="Canva Sans Bold"/>
                  <a:cs typeface="Canva Sans Bold"/>
                  <a:sym typeface="Canva Sans Bold"/>
                </a:rPr>
                <a:t>Requirements</a:t>
              </a:r>
            </a:p>
          </p:txBody>
        </p:sp>
      </p:grpSp>
      <p:sp>
        <p:nvSpPr>
          <p:cNvPr name="Freeform 6" id="6"/>
          <p:cNvSpPr/>
          <p:nvPr/>
        </p:nvSpPr>
        <p:spPr>
          <a:xfrm flipH="false" flipV="false" rot="0">
            <a:off x="3642267" y="3441070"/>
            <a:ext cx="11003466" cy="1249949"/>
          </a:xfrm>
          <a:custGeom>
            <a:avLst/>
            <a:gdLst/>
            <a:ahLst/>
            <a:cxnLst/>
            <a:rect r="r" b="b" t="t" l="l"/>
            <a:pathLst>
              <a:path h="1249949" w="11003466">
                <a:moveTo>
                  <a:pt x="0" y="0"/>
                </a:moveTo>
                <a:lnTo>
                  <a:pt x="11003466" y="0"/>
                </a:lnTo>
                <a:lnTo>
                  <a:pt x="11003466" y="1249949"/>
                </a:lnTo>
                <a:lnTo>
                  <a:pt x="0" y="1249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642267" y="4776893"/>
            <a:ext cx="11003466" cy="1249949"/>
          </a:xfrm>
          <a:custGeom>
            <a:avLst/>
            <a:gdLst/>
            <a:ahLst/>
            <a:cxnLst/>
            <a:rect r="r" b="b" t="t" l="l"/>
            <a:pathLst>
              <a:path h="1249949" w="11003466">
                <a:moveTo>
                  <a:pt x="0" y="0"/>
                </a:moveTo>
                <a:lnTo>
                  <a:pt x="11003466" y="0"/>
                </a:lnTo>
                <a:lnTo>
                  <a:pt x="11003466" y="1249949"/>
                </a:lnTo>
                <a:lnTo>
                  <a:pt x="0" y="1249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642267" y="6112716"/>
            <a:ext cx="11003466" cy="1249949"/>
          </a:xfrm>
          <a:custGeom>
            <a:avLst/>
            <a:gdLst/>
            <a:ahLst/>
            <a:cxnLst/>
            <a:rect r="r" b="b" t="t" l="l"/>
            <a:pathLst>
              <a:path h="1249949" w="11003466">
                <a:moveTo>
                  <a:pt x="0" y="0"/>
                </a:moveTo>
                <a:lnTo>
                  <a:pt x="11003466" y="0"/>
                </a:lnTo>
                <a:lnTo>
                  <a:pt x="11003466" y="1249949"/>
                </a:lnTo>
                <a:lnTo>
                  <a:pt x="0" y="1249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3642267" y="2450870"/>
            <a:ext cx="11003466" cy="868819"/>
            <a:chOff x="0" y="0"/>
            <a:chExt cx="14671288" cy="1158425"/>
          </a:xfrm>
        </p:grpSpPr>
        <p:sp>
          <p:nvSpPr>
            <p:cNvPr name="Freeform 10" id="10"/>
            <p:cNvSpPr/>
            <p:nvPr/>
          </p:nvSpPr>
          <p:spPr>
            <a:xfrm flipH="false" flipV="false" rot="0">
              <a:off x="0" y="0"/>
              <a:ext cx="14671287" cy="1158425"/>
            </a:xfrm>
            <a:custGeom>
              <a:avLst/>
              <a:gdLst/>
              <a:ahLst/>
              <a:cxnLst/>
              <a:rect r="r" b="b" t="t" l="l"/>
              <a:pathLst>
                <a:path h="1158425" w="14671287">
                  <a:moveTo>
                    <a:pt x="0" y="0"/>
                  </a:moveTo>
                  <a:lnTo>
                    <a:pt x="14671287" y="0"/>
                  </a:lnTo>
                  <a:lnTo>
                    <a:pt x="14671287" y="1158425"/>
                  </a:lnTo>
                  <a:lnTo>
                    <a:pt x="0" y="1158425"/>
                  </a:lnTo>
                  <a:close/>
                </a:path>
              </a:pathLst>
            </a:custGeom>
            <a:solidFill>
              <a:srgbClr val="000000">
                <a:alpha val="0"/>
              </a:srgbClr>
            </a:solidFill>
          </p:spPr>
        </p:sp>
        <p:sp>
          <p:nvSpPr>
            <p:cNvPr name="TextBox 11" id="11"/>
            <p:cNvSpPr txBox="true"/>
            <p:nvPr/>
          </p:nvSpPr>
          <p:spPr>
            <a:xfrm>
              <a:off x="0" y="-95250"/>
              <a:ext cx="14671288" cy="1253675"/>
            </a:xfrm>
            <a:prstGeom prst="rect">
              <a:avLst/>
            </a:prstGeom>
          </p:spPr>
          <p:txBody>
            <a:bodyPr anchor="t" rtlCol="false" tIns="0" lIns="0" bIns="0" rIns="0"/>
            <a:lstStyle/>
            <a:p>
              <a:pPr algn="ctr">
                <a:lnSpc>
                  <a:spcPts val="4898"/>
                </a:lnSpc>
              </a:pPr>
              <a:r>
                <a:rPr lang="en-US" sz="3499">
                  <a:solidFill>
                    <a:srgbClr val="000000"/>
                  </a:solidFill>
                  <a:latin typeface="Poppins"/>
                  <a:ea typeface="Poppins"/>
                  <a:cs typeface="Poppins"/>
                  <a:sym typeface="Poppins"/>
                </a:rPr>
                <a:t>OS</a:t>
              </a:r>
              <a:r>
                <a:rPr lang="en-US" sz="3499">
                  <a:solidFill>
                    <a:srgbClr val="000000"/>
                  </a:solidFill>
                  <a:latin typeface="Poppins"/>
                  <a:ea typeface="Poppins"/>
                  <a:cs typeface="Poppins"/>
                  <a:sym typeface="Poppins"/>
                </a:rPr>
                <a:t>: Windows 10 or 11 </a:t>
              </a:r>
            </a:p>
          </p:txBody>
        </p:sp>
      </p:grpSp>
      <p:grpSp>
        <p:nvGrpSpPr>
          <p:cNvPr name="Group 12" id="12"/>
          <p:cNvGrpSpPr/>
          <p:nvPr/>
        </p:nvGrpSpPr>
        <p:grpSpPr>
          <a:xfrm rot="0">
            <a:off x="3642267" y="3768203"/>
            <a:ext cx="11003466" cy="868812"/>
            <a:chOff x="0" y="0"/>
            <a:chExt cx="14671288" cy="1158416"/>
          </a:xfrm>
        </p:grpSpPr>
        <p:sp>
          <p:nvSpPr>
            <p:cNvPr name="Freeform 13" id="13"/>
            <p:cNvSpPr/>
            <p:nvPr/>
          </p:nvSpPr>
          <p:spPr>
            <a:xfrm flipH="false" flipV="false" rot="0">
              <a:off x="0" y="0"/>
              <a:ext cx="14671287" cy="1158416"/>
            </a:xfrm>
            <a:custGeom>
              <a:avLst/>
              <a:gdLst/>
              <a:ahLst/>
              <a:cxnLst/>
              <a:rect r="r" b="b" t="t" l="l"/>
              <a:pathLst>
                <a:path h="1158416" w="14671287">
                  <a:moveTo>
                    <a:pt x="0" y="0"/>
                  </a:moveTo>
                  <a:lnTo>
                    <a:pt x="14671287" y="0"/>
                  </a:lnTo>
                  <a:lnTo>
                    <a:pt x="14671287" y="1158416"/>
                  </a:lnTo>
                  <a:lnTo>
                    <a:pt x="0" y="1158416"/>
                  </a:lnTo>
                  <a:close/>
                </a:path>
              </a:pathLst>
            </a:custGeom>
            <a:solidFill>
              <a:srgbClr val="000000">
                <a:alpha val="0"/>
              </a:srgbClr>
            </a:solidFill>
          </p:spPr>
        </p:sp>
        <p:sp>
          <p:nvSpPr>
            <p:cNvPr name="TextBox 14" id="14"/>
            <p:cNvSpPr txBox="true"/>
            <p:nvPr/>
          </p:nvSpPr>
          <p:spPr>
            <a:xfrm>
              <a:off x="0" y="-95250"/>
              <a:ext cx="14671288" cy="1253666"/>
            </a:xfrm>
            <a:prstGeom prst="rect">
              <a:avLst/>
            </a:prstGeom>
          </p:spPr>
          <p:txBody>
            <a:bodyPr anchor="t" rtlCol="false" tIns="0" lIns="0" bIns="0" rIns="0"/>
            <a:lstStyle/>
            <a:p>
              <a:pPr algn="ctr">
                <a:lnSpc>
                  <a:spcPts val="4898"/>
                </a:lnSpc>
              </a:pPr>
              <a:r>
                <a:rPr lang="en-US" sz="3499">
                  <a:solidFill>
                    <a:srgbClr val="000000"/>
                  </a:solidFill>
                  <a:latin typeface="Poppins"/>
                  <a:ea typeface="Poppins"/>
                  <a:cs typeface="Poppins"/>
                  <a:sym typeface="Poppins"/>
                </a:rPr>
                <a:t>IDE /</a:t>
              </a:r>
              <a:r>
                <a:rPr lang="en-US" sz="3499">
                  <a:solidFill>
                    <a:srgbClr val="000000"/>
                  </a:solidFill>
                  <a:latin typeface="Poppins"/>
                  <a:ea typeface="Poppins"/>
                  <a:cs typeface="Poppins"/>
                  <a:sym typeface="Poppins"/>
                </a:rPr>
                <a:t> Code Editor: VS Code</a:t>
              </a:r>
            </a:p>
          </p:txBody>
        </p:sp>
      </p:grpSp>
      <p:grpSp>
        <p:nvGrpSpPr>
          <p:cNvPr name="Group 15" id="15"/>
          <p:cNvGrpSpPr/>
          <p:nvPr/>
        </p:nvGrpSpPr>
        <p:grpSpPr>
          <a:xfrm rot="0">
            <a:off x="3642267" y="5048629"/>
            <a:ext cx="11003466" cy="868809"/>
            <a:chOff x="0" y="0"/>
            <a:chExt cx="14671288" cy="1158411"/>
          </a:xfrm>
        </p:grpSpPr>
        <p:sp>
          <p:nvSpPr>
            <p:cNvPr name="Freeform 16" id="16"/>
            <p:cNvSpPr/>
            <p:nvPr/>
          </p:nvSpPr>
          <p:spPr>
            <a:xfrm flipH="false" flipV="false" rot="0">
              <a:off x="0" y="0"/>
              <a:ext cx="14671287" cy="1158411"/>
            </a:xfrm>
            <a:custGeom>
              <a:avLst/>
              <a:gdLst/>
              <a:ahLst/>
              <a:cxnLst/>
              <a:rect r="r" b="b" t="t" l="l"/>
              <a:pathLst>
                <a:path h="1158411" w="14671287">
                  <a:moveTo>
                    <a:pt x="0" y="0"/>
                  </a:moveTo>
                  <a:lnTo>
                    <a:pt x="14671287" y="0"/>
                  </a:lnTo>
                  <a:lnTo>
                    <a:pt x="14671287" y="1158411"/>
                  </a:lnTo>
                  <a:lnTo>
                    <a:pt x="0" y="1158411"/>
                  </a:lnTo>
                  <a:close/>
                </a:path>
              </a:pathLst>
            </a:custGeom>
            <a:solidFill>
              <a:srgbClr val="000000">
                <a:alpha val="0"/>
              </a:srgbClr>
            </a:solidFill>
          </p:spPr>
        </p:sp>
        <p:sp>
          <p:nvSpPr>
            <p:cNvPr name="TextBox 17" id="17"/>
            <p:cNvSpPr txBox="true"/>
            <p:nvPr/>
          </p:nvSpPr>
          <p:spPr>
            <a:xfrm>
              <a:off x="0" y="-95250"/>
              <a:ext cx="14671288" cy="1253661"/>
            </a:xfrm>
            <a:prstGeom prst="rect">
              <a:avLst/>
            </a:prstGeom>
          </p:spPr>
          <p:txBody>
            <a:bodyPr anchor="t" rtlCol="false" tIns="0" lIns="0" bIns="0" rIns="0"/>
            <a:lstStyle/>
            <a:p>
              <a:pPr algn="ctr">
                <a:lnSpc>
                  <a:spcPts val="4899"/>
                </a:lnSpc>
              </a:pPr>
              <a:r>
                <a:rPr lang="en-US" sz="3498">
                  <a:solidFill>
                    <a:srgbClr val="000000"/>
                  </a:solidFill>
                  <a:latin typeface="Poppins"/>
                  <a:ea typeface="Poppins"/>
                  <a:cs typeface="Poppins"/>
                  <a:sym typeface="Poppins"/>
                </a:rPr>
                <a:t>B</a:t>
              </a:r>
              <a:r>
                <a:rPr lang="en-US" sz="3498">
                  <a:solidFill>
                    <a:srgbClr val="000000"/>
                  </a:solidFill>
                  <a:latin typeface="Poppins"/>
                  <a:ea typeface="Poppins"/>
                  <a:cs typeface="Poppins"/>
                  <a:sym typeface="Poppins"/>
                </a:rPr>
                <a:t>rowser: Google Chrome / Firefox </a:t>
              </a:r>
            </a:p>
          </p:txBody>
        </p:sp>
      </p:grpSp>
      <p:grpSp>
        <p:nvGrpSpPr>
          <p:cNvPr name="Group 18" id="18"/>
          <p:cNvGrpSpPr/>
          <p:nvPr/>
        </p:nvGrpSpPr>
        <p:grpSpPr>
          <a:xfrm rot="0">
            <a:off x="3642267" y="6436417"/>
            <a:ext cx="11003466" cy="868809"/>
            <a:chOff x="0" y="0"/>
            <a:chExt cx="14671288" cy="1158411"/>
          </a:xfrm>
        </p:grpSpPr>
        <p:sp>
          <p:nvSpPr>
            <p:cNvPr name="Freeform 19" id="19"/>
            <p:cNvSpPr/>
            <p:nvPr/>
          </p:nvSpPr>
          <p:spPr>
            <a:xfrm flipH="false" flipV="false" rot="0">
              <a:off x="0" y="0"/>
              <a:ext cx="14671287" cy="1158411"/>
            </a:xfrm>
            <a:custGeom>
              <a:avLst/>
              <a:gdLst/>
              <a:ahLst/>
              <a:cxnLst/>
              <a:rect r="r" b="b" t="t" l="l"/>
              <a:pathLst>
                <a:path h="1158411" w="14671287">
                  <a:moveTo>
                    <a:pt x="0" y="0"/>
                  </a:moveTo>
                  <a:lnTo>
                    <a:pt x="14671287" y="0"/>
                  </a:lnTo>
                  <a:lnTo>
                    <a:pt x="14671287" y="1158411"/>
                  </a:lnTo>
                  <a:lnTo>
                    <a:pt x="0" y="1158411"/>
                  </a:lnTo>
                  <a:close/>
                </a:path>
              </a:pathLst>
            </a:custGeom>
            <a:solidFill>
              <a:srgbClr val="000000">
                <a:alpha val="0"/>
              </a:srgbClr>
            </a:solidFill>
          </p:spPr>
        </p:sp>
        <p:sp>
          <p:nvSpPr>
            <p:cNvPr name="TextBox 20" id="20"/>
            <p:cNvSpPr txBox="true"/>
            <p:nvPr/>
          </p:nvSpPr>
          <p:spPr>
            <a:xfrm>
              <a:off x="0" y="-95250"/>
              <a:ext cx="14671288" cy="1253661"/>
            </a:xfrm>
            <a:prstGeom prst="rect">
              <a:avLst/>
            </a:prstGeom>
          </p:spPr>
          <p:txBody>
            <a:bodyPr anchor="t" rtlCol="false" tIns="0" lIns="0" bIns="0" rIns="0"/>
            <a:lstStyle/>
            <a:p>
              <a:pPr algn="ctr">
                <a:lnSpc>
                  <a:spcPts val="4899"/>
                </a:lnSpc>
              </a:pPr>
              <a:r>
                <a:rPr lang="en-US" sz="3498">
                  <a:solidFill>
                    <a:srgbClr val="000000"/>
                  </a:solidFill>
                  <a:latin typeface="Poppins"/>
                  <a:ea typeface="Poppins"/>
                  <a:cs typeface="Poppins"/>
                  <a:sym typeface="Poppins"/>
                </a:rPr>
                <a:t>Version Con</a:t>
              </a:r>
              <a:r>
                <a:rPr lang="en-US" sz="3498">
                  <a:solidFill>
                    <a:srgbClr val="000000"/>
                  </a:solidFill>
                  <a:latin typeface="Poppins"/>
                  <a:ea typeface="Poppins"/>
                  <a:cs typeface="Poppins"/>
                  <a:sym typeface="Poppins"/>
                </a:rPr>
                <a:t>trol: Git</a:t>
              </a:r>
            </a:p>
          </p:txBody>
        </p:sp>
      </p:grpSp>
      <p:sp>
        <p:nvSpPr>
          <p:cNvPr name="Freeform 21" id="21"/>
          <p:cNvSpPr/>
          <p:nvPr/>
        </p:nvSpPr>
        <p:spPr>
          <a:xfrm flipH="false" flipV="false" rot="0">
            <a:off x="3642267" y="7519703"/>
            <a:ext cx="11003466" cy="1249949"/>
          </a:xfrm>
          <a:custGeom>
            <a:avLst/>
            <a:gdLst/>
            <a:ahLst/>
            <a:cxnLst/>
            <a:rect r="r" b="b" t="t" l="l"/>
            <a:pathLst>
              <a:path h="1249949" w="11003466">
                <a:moveTo>
                  <a:pt x="0" y="0"/>
                </a:moveTo>
                <a:lnTo>
                  <a:pt x="11003466" y="0"/>
                </a:lnTo>
                <a:lnTo>
                  <a:pt x="11003466" y="1249949"/>
                </a:lnTo>
                <a:lnTo>
                  <a:pt x="0" y="1249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3642267" y="7772240"/>
            <a:ext cx="11003466" cy="868809"/>
            <a:chOff x="0" y="0"/>
            <a:chExt cx="14671288" cy="1158411"/>
          </a:xfrm>
        </p:grpSpPr>
        <p:sp>
          <p:nvSpPr>
            <p:cNvPr name="Freeform 23" id="23"/>
            <p:cNvSpPr/>
            <p:nvPr/>
          </p:nvSpPr>
          <p:spPr>
            <a:xfrm flipH="false" flipV="false" rot="0">
              <a:off x="0" y="0"/>
              <a:ext cx="14671287" cy="1158411"/>
            </a:xfrm>
            <a:custGeom>
              <a:avLst/>
              <a:gdLst/>
              <a:ahLst/>
              <a:cxnLst/>
              <a:rect r="r" b="b" t="t" l="l"/>
              <a:pathLst>
                <a:path h="1158411" w="14671287">
                  <a:moveTo>
                    <a:pt x="0" y="0"/>
                  </a:moveTo>
                  <a:lnTo>
                    <a:pt x="14671287" y="0"/>
                  </a:lnTo>
                  <a:lnTo>
                    <a:pt x="14671287" y="1158411"/>
                  </a:lnTo>
                  <a:lnTo>
                    <a:pt x="0" y="1158411"/>
                  </a:lnTo>
                  <a:close/>
                </a:path>
              </a:pathLst>
            </a:custGeom>
            <a:solidFill>
              <a:srgbClr val="000000">
                <a:alpha val="0"/>
              </a:srgbClr>
            </a:solidFill>
          </p:spPr>
        </p:sp>
        <p:sp>
          <p:nvSpPr>
            <p:cNvPr name="TextBox 24" id="24"/>
            <p:cNvSpPr txBox="true"/>
            <p:nvPr/>
          </p:nvSpPr>
          <p:spPr>
            <a:xfrm>
              <a:off x="0" y="-95250"/>
              <a:ext cx="14671288" cy="1253661"/>
            </a:xfrm>
            <a:prstGeom prst="rect">
              <a:avLst/>
            </a:prstGeom>
          </p:spPr>
          <p:txBody>
            <a:bodyPr anchor="t" rtlCol="false" tIns="0" lIns="0" bIns="0" rIns="0"/>
            <a:lstStyle/>
            <a:p>
              <a:pPr algn="ctr">
                <a:lnSpc>
                  <a:spcPts val="4899"/>
                </a:lnSpc>
              </a:pPr>
              <a:r>
                <a:rPr lang="en-US" sz="3498">
                  <a:solidFill>
                    <a:srgbClr val="000000"/>
                  </a:solidFill>
                  <a:latin typeface="Poppins"/>
                  <a:ea typeface="Poppins"/>
                  <a:cs typeface="Poppins"/>
                  <a:sym typeface="Poppins"/>
                </a:rPr>
                <a:t>Database To</a:t>
              </a:r>
              <a:r>
                <a:rPr lang="en-US" sz="3498">
                  <a:solidFill>
                    <a:srgbClr val="000000"/>
                  </a:solidFill>
                  <a:latin typeface="Poppins"/>
                  <a:ea typeface="Poppins"/>
                  <a:cs typeface="Poppins"/>
                  <a:sym typeface="Poppins"/>
                </a:rPr>
                <a:t>ol: MySQL Workbench</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42267" y="2106641"/>
            <a:ext cx="11003466" cy="1249949"/>
          </a:xfrm>
          <a:custGeom>
            <a:avLst/>
            <a:gdLst/>
            <a:ahLst/>
            <a:cxnLst/>
            <a:rect r="r" b="b" t="t" l="l"/>
            <a:pathLst>
              <a:path h="1249949" w="11003466">
                <a:moveTo>
                  <a:pt x="0" y="0"/>
                </a:moveTo>
                <a:lnTo>
                  <a:pt x="11003466" y="0"/>
                </a:lnTo>
                <a:lnTo>
                  <a:pt x="11003466" y="1249949"/>
                </a:lnTo>
                <a:lnTo>
                  <a:pt x="0" y="1249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69844" y="550477"/>
            <a:ext cx="14748312" cy="1222789"/>
            <a:chOff x="0" y="0"/>
            <a:chExt cx="19664416" cy="1630386"/>
          </a:xfrm>
        </p:grpSpPr>
        <p:sp>
          <p:nvSpPr>
            <p:cNvPr name="Freeform 4" id="4"/>
            <p:cNvSpPr/>
            <p:nvPr/>
          </p:nvSpPr>
          <p:spPr>
            <a:xfrm flipH="false" flipV="false" rot="0">
              <a:off x="0" y="0"/>
              <a:ext cx="19664415" cy="1630386"/>
            </a:xfrm>
            <a:custGeom>
              <a:avLst/>
              <a:gdLst/>
              <a:ahLst/>
              <a:cxnLst/>
              <a:rect r="r" b="b" t="t" l="l"/>
              <a:pathLst>
                <a:path h="1630386" w="19664415">
                  <a:moveTo>
                    <a:pt x="0" y="0"/>
                  </a:moveTo>
                  <a:lnTo>
                    <a:pt x="19664415" y="0"/>
                  </a:lnTo>
                  <a:lnTo>
                    <a:pt x="19664415" y="1630386"/>
                  </a:lnTo>
                  <a:lnTo>
                    <a:pt x="0" y="1630386"/>
                  </a:lnTo>
                  <a:close/>
                </a:path>
              </a:pathLst>
            </a:custGeom>
            <a:solidFill>
              <a:srgbClr val="000000">
                <a:alpha val="0"/>
              </a:srgbClr>
            </a:solidFill>
          </p:spPr>
        </p:sp>
        <p:sp>
          <p:nvSpPr>
            <p:cNvPr name="TextBox 5" id="5"/>
            <p:cNvSpPr txBox="true"/>
            <p:nvPr/>
          </p:nvSpPr>
          <p:spPr>
            <a:xfrm>
              <a:off x="0" y="-114300"/>
              <a:ext cx="19664416" cy="1744686"/>
            </a:xfrm>
            <a:prstGeom prst="rect">
              <a:avLst/>
            </a:prstGeom>
          </p:spPr>
          <p:txBody>
            <a:bodyPr anchor="t" rtlCol="false" tIns="0" lIns="0" bIns="0" rIns="0"/>
            <a:lstStyle/>
            <a:p>
              <a:pPr algn="ctr">
                <a:lnSpc>
                  <a:spcPts val="8679"/>
                </a:lnSpc>
              </a:pPr>
              <a:r>
                <a:rPr lang="en-US" sz="6199" b="true">
                  <a:solidFill>
                    <a:srgbClr val="691717"/>
                  </a:solidFill>
                  <a:latin typeface="Canva Sans Bold"/>
                  <a:ea typeface="Canva Sans Bold"/>
                  <a:cs typeface="Canva Sans Bold"/>
                  <a:sym typeface="Canva Sans Bold"/>
                </a:rPr>
                <a:t>Hardware </a:t>
              </a:r>
              <a:r>
                <a:rPr lang="en-US" sz="6199" b="true">
                  <a:solidFill>
                    <a:srgbClr val="691717"/>
                  </a:solidFill>
                  <a:latin typeface="Canva Sans Bold"/>
                  <a:ea typeface="Canva Sans Bold"/>
                  <a:cs typeface="Canva Sans Bold"/>
                  <a:sym typeface="Canva Sans Bold"/>
                </a:rPr>
                <a:t>Requirements</a:t>
              </a:r>
            </a:p>
          </p:txBody>
        </p:sp>
      </p:grpSp>
      <p:sp>
        <p:nvSpPr>
          <p:cNvPr name="Freeform 6" id="6"/>
          <p:cNvSpPr/>
          <p:nvPr/>
        </p:nvSpPr>
        <p:spPr>
          <a:xfrm flipH="false" flipV="false" rot="0">
            <a:off x="3642267" y="3441070"/>
            <a:ext cx="11003466" cy="1249949"/>
          </a:xfrm>
          <a:custGeom>
            <a:avLst/>
            <a:gdLst/>
            <a:ahLst/>
            <a:cxnLst/>
            <a:rect r="r" b="b" t="t" l="l"/>
            <a:pathLst>
              <a:path h="1249949" w="11003466">
                <a:moveTo>
                  <a:pt x="0" y="0"/>
                </a:moveTo>
                <a:lnTo>
                  <a:pt x="11003466" y="0"/>
                </a:lnTo>
                <a:lnTo>
                  <a:pt x="11003466" y="1249949"/>
                </a:lnTo>
                <a:lnTo>
                  <a:pt x="0" y="1249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642267" y="4776893"/>
            <a:ext cx="11003466" cy="1249949"/>
          </a:xfrm>
          <a:custGeom>
            <a:avLst/>
            <a:gdLst/>
            <a:ahLst/>
            <a:cxnLst/>
            <a:rect r="r" b="b" t="t" l="l"/>
            <a:pathLst>
              <a:path h="1249949" w="11003466">
                <a:moveTo>
                  <a:pt x="0" y="0"/>
                </a:moveTo>
                <a:lnTo>
                  <a:pt x="11003466" y="0"/>
                </a:lnTo>
                <a:lnTo>
                  <a:pt x="11003466" y="1249949"/>
                </a:lnTo>
                <a:lnTo>
                  <a:pt x="0" y="1249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642267" y="6112716"/>
            <a:ext cx="11003466" cy="1249949"/>
          </a:xfrm>
          <a:custGeom>
            <a:avLst/>
            <a:gdLst/>
            <a:ahLst/>
            <a:cxnLst/>
            <a:rect r="r" b="b" t="t" l="l"/>
            <a:pathLst>
              <a:path h="1249949" w="11003466">
                <a:moveTo>
                  <a:pt x="0" y="0"/>
                </a:moveTo>
                <a:lnTo>
                  <a:pt x="11003466" y="0"/>
                </a:lnTo>
                <a:lnTo>
                  <a:pt x="11003466" y="1249949"/>
                </a:lnTo>
                <a:lnTo>
                  <a:pt x="0" y="1249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3642267" y="2390143"/>
            <a:ext cx="11003466" cy="990224"/>
            <a:chOff x="0" y="0"/>
            <a:chExt cx="14671288" cy="1320298"/>
          </a:xfrm>
        </p:grpSpPr>
        <p:sp>
          <p:nvSpPr>
            <p:cNvPr name="Freeform 10" id="10"/>
            <p:cNvSpPr/>
            <p:nvPr/>
          </p:nvSpPr>
          <p:spPr>
            <a:xfrm flipH="false" flipV="false" rot="0">
              <a:off x="0" y="0"/>
              <a:ext cx="14671287" cy="1320298"/>
            </a:xfrm>
            <a:custGeom>
              <a:avLst/>
              <a:gdLst/>
              <a:ahLst/>
              <a:cxnLst/>
              <a:rect r="r" b="b" t="t" l="l"/>
              <a:pathLst>
                <a:path h="1320298" w="14671287">
                  <a:moveTo>
                    <a:pt x="0" y="0"/>
                  </a:moveTo>
                  <a:lnTo>
                    <a:pt x="14671287" y="0"/>
                  </a:lnTo>
                  <a:lnTo>
                    <a:pt x="14671287" y="1320298"/>
                  </a:lnTo>
                  <a:lnTo>
                    <a:pt x="0" y="1320298"/>
                  </a:lnTo>
                  <a:close/>
                </a:path>
              </a:pathLst>
            </a:custGeom>
            <a:solidFill>
              <a:srgbClr val="000000">
                <a:alpha val="0"/>
              </a:srgbClr>
            </a:solidFill>
          </p:spPr>
        </p:sp>
        <p:sp>
          <p:nvSpPr>
            <p:cNvPr name="TextBox 11" id="11"/>
            <p:cNvSpPr txBox="true"/>
            <p:nvPr/>
          </p:nvSpPr>
          <p:spPr>
            <a:xfrm>
              <a:off x="0" y="-114300"/>
              <a:ext cx="14671288" cy="1434598"/>
            </a:xfrm>
            <a:prstGeom prst="rect">
              <a:avLst/>
            </a:prstGeom>
          </p:spPr>
          <p:txBody>
            <a:bodyPr anchor="t" rtlCol="false" tIns="0" lIns="0" bIns="0" rIns="0"/>
            <a:lstStyle/>
            <a:p>
              <a:pPr algn="ctr">
                <a:lnSpc>
                  <a:spcPts val="5598"/>
                </a:lnSpc>
              </a:pPr>
              <a:r>
                <a:rPr lang="en-US" sz="3999">
                  <a:solidFill>
                    <a:srgbClr val="000000"/>
                  </a:solidFill>
                  <a:latin typeface="Poppins"/>
                  <a:ea typeface="Poppins"/>
                  <a:cs typeface="Poppins"/>
                  <a:sym typeface="Poppins"/>
                </a:rPr>
                <a:t>Processor</a:t>
              </a:r>
              <a:r>
                <a:rPr lang="en-US" sz="3999">
                  <a:solidFill>
                    <a:srgbClr val="000000"/>
                  </a:solidFill>
                  <a:latin typeface="Poppins"/>
                  <a:ea typeface="Poppins"/>
                  <a:cs typeface="Poppins"/>
                  <a:sym typeface="Poppins"/>
                </a:rPr>
                <a:t>: Intel i3 or higher </a:t>
              </a:r>
            </a:p>
          </p:txBody>
        </p:sp>
      </p:grpSp>
      <p:grpSp>
        <p:nvGrpSpPr>
          <p:cNvPr name="Group 12" id="12"/>
          <p:cNvGrpSpPr/>
          <p:nvPr/>
        </p:nvGrpSpPr>
        <p:grpSpPr>
          <a:xfrm rot="0">
            <a:off x="3642267" y="3813301"/>
            <a:ext cx="11003466" cy="625476"/>
            <a:chOff x="0" y="0"/>
            <a:chExt cx="14671288" cy="833968"/>
          </a:xfrm>
        </p:grpSpPr>
        <p:sp>
          <p:nvSpPr>
            <p:cNvPr name="Freeform 13" id="13"/>
            <p:cNvSpPr/>
            <p:nvPr/>
          </p:nvSpPr>
          <p:spPr>
            <a:xfrm flipH="false" flipV="false" rot="0">
              <a:off x="0" y="0"/>
              <a:ext cx="14671287" cy="833968"/>
            </a:xfrm>
            <a:custGeom>
              <a:avLst/>
              <a:gdLst/>
              <a:ahLst/>
              <a:cxnLst/>
              <a:rect r="r" b="b" t="t" l="l"/>
              <a:pathLst>
                <a:path h="833968" w="14671287">
                  <a:moveTo>
                    <a:pt x="0" y="0"/>
                  </a:moveTo>
                  <a:lnTo>
                    <a:pt x="14671287" y="0"/>
                  </a:lnTo>
                  <a:lnTo>
                    <a:pt x="14671287" y="833968"/>
                  </a:lnTo>
                  <a:lnTo>
                    <a:pt x="0" y="833968"/>
                  </a:lnTo>
                  <a:close/>
                </a:path>
              </a:pathLst>
            </a:custGeom>
            <a:solidFill>
              <a:srgbClr val="000000">
                <a:alpha val="0"/>
              </a:srgbClr>
            </a:solidFill>
          </p:spPr>
        </p:sp>
        <p:sp>
          <p:nvSpPr>
            <p:cNvPr name="TextBox 14" id="14"/>
            <p:cNvSpPr txBox="true"/>
            <p:nvPr/>
          </p:nvSpPr>
          <p:spPr>
            <a:xfrm>
              <a:off x="0" y="-95250"/>
              <a:ext cx="14671288" cy="929218"/>
            </a:xfrm>
            <a:prstGeom prst="rect">
              <a:avLst/>
            </a:prstGeom>
          </p:spPr>
          <p:txBody>
            <a:bodyPr anchor="t" rtlCol="false" tIns="0" lIns="0" bIns="0" rIns="0"/>
            <a:lstStyle/>
            <a:p>
              <a:pPr algn="ctr">
                <a:lnSpc>
                  <a:spcPts val="4898"/>
                </a:lnSpc>
              </a:pPr>
              <a:r>
                <a:rPr lang="en-US" sz="3499">
                  <a:solidFill>
                    <a:srgbClr val="000000"/>
                  </a:solidFill>
                  <a:latin typeface="Poppins"/>
                  <a:ea typeface="Poppins"/>
                  <a:cs typeface="Poppins"/>
                  <a:sym typeface="Poppins"/>
                </a:rPr>
                <a:t>RAM: Minimum 4 GB</a:t>
              </a:r>
            </a:p>
          </p:txBody>
        </p:sp>
      </p:grpSp>
      <p:grpSp>
        <p:nvGrpSpPr>
          <p:cNvPr name="Group 15" id="15"/>
          <p:cNvGrpSpPr/>
          <p:nvPr/>
        </p:nvGrpSpPr>
        <p:grpSpPr>
          <a:xfrm rot="0">
            <a:off x="3642267" y="5119644"/>
            <a:ext cx="11003466" cy="816437"/>
            <a:chOff x="0" y="0"/>
            <a:chExt cx="14671288" cy="1088583"/>
          </a:xfrm>
        </p:grpSpPr>
        <p:sp>
          <p:nvSpPr>
            <p:cNvPr name="Freeform 16" id="16"/>
            <p:cNvSpPr/>
            <p:nvPr/>
          </p:nvSpPr>
          <p:spPr>
            <a:xfrm flipH="false" flipV="false" rot="0">
              <a:off x="0" y="0"/>
              <a:ext cx="14671287" cy="1088583"/>
            </a:xfrm>
            <a:custGeom>
              <a:avLst/>
              <a:gdLst/>
              <a:ahLst/>
              <a:cxnLst/>
              <a:rect r="r" b="b" t="t" l="l"/>
              <a:pathLst>
                <a:path h="1088583" w="14671287">
                  <a:moveTo>
                    <a:pt x="0" y="0"/>
                  </a:moveTo>
                  <a:lnTo>
                    <a:pt x="14671287" y="0"/>
                  </a:lnTo>
                  <a:lnTo>
                    <a:pt x="14671287" y="1088583"/>
                  </a:lnTo>
                  <a:lnTo>
                    <a:pt x="0" y="1088583"/>
                  </a:lnTo>
                  <a:close/>
                </a:path>
              </a:pathLst>
            </a:custGeom>
            <a:solidFill>
              <a:srgbClr val="000000">
                <a:alpha val="0"/>
              </a:srgbClr>
            </a:solidFill>
          </p:spPr>
        </p:sp>
        <p:sp>
          <p:nvSpPr>
            <p:cNvPr name="TextBox 17" id="17"/>
            <p:cNvSpPr txBox="true"/>
            <p:nvPr/>
          </p:nvSpPr>
          <p:spPr>
            <a:xfrm>
              <a:off x="0" y="-95250"/>
              <a:ext cx="14671288" cy="1183833"/>
            </a:xfrm>
            <a:prstGeom prst="rect">
              <a:avLst/>
            </a:prstGeom>
          </p:spPr>
          <p:txBody>
            <a:bodyPr anchor="t" rtlCol="false" tIns="0" lIns="0" bIns="0" rIns="0"/>
            <a:lstStyle/>
            <a:p>
              <a:pPr algn="ctr">
                <a:lnSpc>
                  <a:spcPts val="4618"/>
                </a:lnSpc>
              </a:pPr>
              <a:r>
                <a:rPr lang="en-US" sz="3298">
                  <a:solidFill>
                    <a:srgbClr val="000000"/>
                  </a:solidFill>
                  <a:latin typeface="Poppins"/>
                  <a:ea typeface="Poppins"/>
                  <a:cs typeface="Poppins"/>
                  <a:sym typeface="Poppins"/>
                </a:rPr>
                <a:t>St</a:t>
              </a:r>
              <a:r>
                <a:rPr lang="en-US" sz="3298">
                  <a:solidFill>
                    <a:srgbClr val="000000"/>
                  </a:solidFill>
                  <a:latin typeface="Poppins"/>
                  <a:ea typeface="Poppins"/>
                  <a:cs typeface="Poppins"/>
                  <a:sym typeface="Poppins"/>
                </a:rPr>
                <a:t>orage: At least 40 GB HDD/SSD</a:t>
              </a:r>
            </a:p>
          </p:txBody>
        </p:sp>
      </p:grpSp>
      <p:grpSp>
        <p:nvGrpSpPr>
          <p:cNvPr name="Group 18" id="18"/>
          <p:cNvGrpSpPr/>
          <p:nvPr/>
        </p:nvGrpSpPr>
        <p:grpSpPr>
          <a:xfrm rot="0">
            <a:off x="3642267" y="6484042"/>
            <a:ext cx="11003466" cy="816437"/>
            <a:chOff x="0" y="0"/>
            <a:chExt cx="14671288" cy="1088583"/>
          </a:xfrm>
        </p:grpSpPr>
        <p:sp>
          <p:nvSpPr>
            <p:cNvPr name="Freeform 19" id="19"/>
            <p:cNvSpPr/>
            <p:nvPr/>
          </p:nvSpPr>
          <p:spPr>
            <a:xfrm flipH="false" flipV="false" rot="0">
              <a:off x="0" y="0"/>
              <a:ext cx="14671287" cy="1088583"/>
            </a:xfrm>
            <a:custGeom>
              <a:avLst/>
              <a:gdLst/>
              <a:ahLst/>
              <a:cxnLst/>
              <a:rect r="r" b="b" t="t" l="l"/>
              <a:pathLst>
                <a:path h="1088583" w="14671287">
                  <a:moveTo>
                    <a:pt x="0" y="0"/>
                  </a:moveTo>
                  <a:lnTo>
                    <a:pt x="14671287" y="0"/>
                  </a:lnTo>
                  <a:lnTo>
                    <a:pt x="14671287" y="1088583"/>
                  </a:lnTo>
                  <a:lnTo>
                    <a:pt x="0" y="1088583"/>
                  </a:lnTo>
                  <a:close/>
                </a:path>
              </a:pathLst>
            </a:custGeom>
            <a:solidFill>
              <a:srgbClr val="000000">
                <a:alpha val="0"/>
              </a:srgbClr>
            </a:solidFill>
          </p:spPr>
        </p:sp>
        <p:sp>
          <p:nvSpPr>
            <p:cNvPr name="TextBox 20" id="20"/>
            <p:cNvSpPr txBox="true"/>
            <p:nvPr/>
          </p:nvSpPr>
          <p:spPr>
            <a:xfrm>
              <a:off x="0" y="-95250"/>
              <a:ext cx="14671288" cy="1183833"/>
            </a:xfrm>
            <a:prstGeom prst="rect">
              <a:avLst/>
            </a:prstGeom>
          </p:spPr>
          <p:txBody>
            <a:bodyPr anchor="t" rtlCol="false" tIns="0" lIns="0" bIns="0" rIns="0"/>
            <a:lstStyle/>
            <a:p>
              <a:pPr algn="ctr">
                <a:lnSpc>
                  <a:spcPts val="4618"/>
                </a:lnSpc>
              </a:pPr>
              <a:r>
                <a:rPr lang="en-US" sz="3298">
                  <a:solidFill>
                    <a:srgbClr val="000000"/>
                  </a:solidFill>
                  <a:latin typeface="Poppins"/>
                  <a:ea typeface="Poppins"/>
                  <a:cs typeface="Poppins"/>
                  <a:sym typeface="Poppins"/>
                </a:rPr>
                <a:t>Sys</a:t>
              </a:r>
              <a:r>
                <a:rPr lang="en-US" sz="3298">
                  <a:solidFill>
                    <a:srgbClr val="000000"/>
                  </a:solidFill>
                  <a:latin typeface="Poppins"/>
                  <a:ea typeface="Poppins"/>
                  <a:cs typeface="Poppins"/>
                  <a:sym typeface="Poppins"/>
                </a:rPr>
                <a:t>tem Type: 64-bit operating system</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752" t="0" r="-9048" b="0"/>
            </a:stretch>
          </a:blipFill>
        </p:spPr>
      </p:sp>
      <p:sp>
        <p:nvSpPr>
          <p:cNvPr name="Freeform 3" id="3"/>
          <p:cNvSpPr/>
          <p:nvPr/>
        </p:nvSpPr>
        <p:spPr>
          <a:xfrm flipH="false" flipV="false" rot="0">
            <a:off x="17096803" y="557375"/>
            <a:ext cx="137619" cy="137619"/>
          </a:xfrm>
          <a:custGeom>
            <a:avLst/>
            <a:gdLst/>
            <a:ahLst/>
            <a:cxnLst/>
            <a:rect r="r" b="b" t="t" l="l"/>
            <a:pathLst>
              <a:path h="137619" w="137619">
                <a:moveTo>
                  <a:pt x="0" y="0"/>
                </a:moveTo>
                <a:lnTo>
                  <a:pt x="137619" y="0"/>
                </a:lnTo>
                <a:lnTo>
                  <a:pt x="137619" y="137619"/>
                </a:lnTo>
                <a:lnTo>
                  <a:pt x="0" y="1376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353109" y="557375"/>
            <a:ext cx="137619" cy="137619"/>
          </a:xfrm>
          <a:custGeom>
            <a:avLst/>
            <a:gdLst/>
            <a:ahLst/>
            <a:cxnLst/>
            <a:rect r="r" b="b" t="t" l="l"/>
            <a:pathLst>
              <a:path h="137619" w="137619">
                <a:moveTo>
                  <a:pt x="0" y="0"/>
                </a:moveTo>
                <a:lnTo>
                  <a:pt x="137619" y="0"/>
                </a:lnTo>
                <a:lnTo>
                  <a:pt x="137619" y="137619"/>
                </a:lnTo>
                <a:lnTo>
                  <a:pt x="0" y="1376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05028" y="557375"/>
            <a:ext cx="137619" cy="137619"/>
          </a:xfrm>
          <a:custGeom>
            <a:avLst/>
            <a:gdLst/>
            <a:ahLst/>
            <a:cxnLst/>
            <a:rect r="r" b="b" t="t" l="l"/>
            <a:pathLst>
              <a:path h="137619" w="137619">
                <a:moveTo>
                  <a:pt x="0" y="0"/>
                </a:moveTo>
                <a:lnTo>
                  <a:pt x="137619" y="0"/>
                </a:lnTo>
                <a:lnTo>
                  <a:pt x="137619" y="137619"/>
                </a:lnTo>
                <a:lnTo>
                  <a:pt x="0" y="1376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938320" y="-1021090"/>
            <a:ext cx="2873421" cy="2752576"/>
          </a:xfrm>
          <a:custGeom>
            <a:avLst/>
            <a:gdLst/>
            <a:ahLst/>
            <a:cxnLst/>
            <a:rect r="r" b="b" t="t" l="l"/>
            <a:pathLst>
              <a:path h="2752576" w="2873421">
                <a:moveTo>
                  <a:pt x="0" y="0"/>
                </a:moveTo>
                <a:lnTo>
                  <a:pt x="2873421" y="0"/>
                </a:lnTo>
                <a:lnTo>
                  <a:pt x="2873421" y="2752576"/>
                </a:lnTo>
                <a:lnTo>
                  <a:pt x="0" y="27525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3921684" y="880502"/>
            <a:ext cx="10444632" cy="1318109"/>
            <a:chOff x="0" y="0"/>
            <a:chExt cx="13926176" cy="1757479"/>
          </a:xfrm>
        </p:grpSpPr>
        <p:sp>
          <p:nvSpPr>
            <p:cNvPr name="Freeform 8" id="8"/>
            <p:cNvSpPr/>
            <p:nvPr/>
          </p:nvSpPr>
          <p:spPr>
            <a:xfrm flipH="false" flipV="false" rot="0">
              <a:off x="0" y="0"/>
              <a:ext cx="13926176" cy="1757479"/>
            </a:xfrm>
            <a:custGeom>
              <a:avLst/>
              <a:gdLst/>
              <a:ahLst/>
              <a:cxnLst/>
              <a:rect r="r" b="b" t="t" l="l"/>
              <a:pathLst>
                <a:path h="1757479" w="13926176">
                  <a:moveTo>
                    <a:pt x="0" y="0"/>
                  </a:moveTo>
                  <a:lnTo>
                    <a:pt x="13926176" y="0"/>
                  </a:lnTo>
                  <a:lnTo>
                    <a:pt x="13926176" y="1757479"/>
                  </a:lnTo>
                  <a:lnTo>
                    <a:pt x="0" y="1757479"/>
                  </a:lnTo>
                  <a:close/>
                </a:path>
              </a:pathLst>
            </a:custGeom>
            <a:solidFill>
              <a:srgbClr val="000000">
                <a:alpha val="0"/>
              </a:srgbClr>
            </a:solidFill>
          </p:spPr>
        </p:sp>
        <p:sp>
          <p:nvSpPr>
            <p:cNvPr name="TextBox 9" id="9"/>
            <p:cNvSpPr txBox="true"/>
            <p:nvPr/>
          </p:nvSpPr>
          <p:spPr>
            <a:xfrm>
              <a:off x="0" y="47625"/>
              <a:ext cx="13926176" cy="1709854"/>
            </a:xfrm>
            <a:prstGeom prst="rect">
              <a:avLst/>
            </a:prstGeom>
          </p:spPr>
          <p:txBody>
            <a:bodyPr anchor="t" rtlCol="false" tIns="0" lIns="0" bIns="0" rIns="0"/>
            <a:lstStyle/>
            <a:p>
              <a:pPr algn="ctr">
                <a:lnSpc>
                  <a:spcPts val="7391"/>
                </a:lnSpc>
              </a:pPr>
              <a:r>
                <a:rPr lang="en-US" sz="6598" b="true">
                  <a:solidFill>
                    <a:srgbClr val="691717"/>
                  </a:solidFill>
                  <a:latin typeface="Montserrat Bold"/>
                  <a:ea typeface="Montserrat Bold"/>
                  <a:cs typeface="Montserrat Bold"/>
                  <a:sym typeface="Montserrat Bold"/>
                </a:rPr>
                <a:t>Conclusion</a:t>
              </a:r>
            </a:p>
          </p:txBody>
        </p:sp>
      </p:grpSp>
      <p:sp>
        <p:nvSpPr>
          <p:cNvPr name="Freeform 10" id="10"/>
          <p:cNvSpPr/>
          <p:nvPr/>
        </p:nvSpPr>
        <p:spPr>
          <a:xfrm flipH="false" flipV="false" rot="0">
            <a:off x="-1170522" y="-1872074"/>
            <a:ext cx="2873421" cy="2752576"/>
          </a:xfrm>
          <a:custGeom>
            <a:avLst/>
            <a:gdLst/>
            <a:ahLst/>
            <a:cxnLst/>
            <a:rect r="r" b="b" t="t" l="l"/>
            <a:pathLst>
              <a:path h="2752576" w="2873421">
                <a:moveTo>
                  <a:pt x="0" y="0"/>
                </a:moveTo>
                <a:lnTo>
                  <a:pt x="2873421" y="0"/>
                </a:lnTo>
                <a:lnTo>
                  <a:pt x="2873421" y="2752576"/>
                </a:lnTo>
                <a:lnTo>
                  <a:pt x="0" y="27525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259300" y="9258300"/>
            <a:ext cx="2198119" cy="1897195"/>
          </a:xfrm>
          <a:custGeom>
            <a:avLst/>
            <a:gdLst/>
            <a:ahLst/>
            <a:cxnLst/>
            <a:rect r="r" b="b" t="t" l="l"/>
            <a:pathLst>
              <a:path h="1897195" w="2198119">
                <a:moveTo>
                  <a:pt x="0" y="0"/>
                </a:moveTo>
                <a:lnTo>
                  <a:pt x="2198119" y="0"/>
                </a:lnTo>
                <a:lnTo>
                  <a:pt x="2198119" y="1897195"/>
                </a:lnTo>
                <a:lnTo>
                  <a:pt x="0" y="18971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391668" y="9886027"/>
            <a:ext cx="2198119" cy="1897195"/>
          </a:xfrm>
          <a:custGeom>
            <a:avLst/>
            <a:gdLst/>
            <a:ahLst/>
            <a:cxnLst/>
            <a:rect r="r" b="b" t="t" l="l"/>
            <a:pathLst>
              <a:path h="1897195" w="2198119">
                <a:moveTo>
                  <a:pt x="0" y="0"/>
                </a:moveTo>
                <a:lnTo>
                  <a:pt x="2198120" y="0"/>
                </a:lnTo>
                <a:lnTo>
                  <a:pt x="2198120" y="1897196"/>
                </a:lnTo>
                <a:lnTo>
                  <a:pt x="0" y="18971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776483" y="2882534"/>
            <a:ext cx="16828544" cy="5691844"/>
            <a:chOff x="0" y="0"/>
            <a:chExt cx="20670274" cy="6991215"/>
          </a:xfrm>
        </p:grpSpPr>
        <p:sp>
          <p:nvSpPr>
            <p:cNvPr name="Freeform 14" id="14"/>
            <p:cNvSpPr/>
            <p:nvPr/>
          </p:nvSpPr>
          <p:spPr>
            <a:xfrm flipH="false" flipV="false" rot="0">
              <a:off x="0" y="0"/>
              <a:ext cx="20670273" cy="6991214"/>
            </a:xfrm>
            <a:custGeom>
              <a:avLst/>
              <a:gdLst/>
              <a:ahLst/>
              <a:cxnLst/>
              <a:rect r="r" b="b" t="t" l="l"/>
              <a:pathLst>
                <a:path h="6991214" w="20670273">
                  <a:moveTo>
                    <a:pt x="0" y="0"/>
                  </a:moveTo>
                  <a:lnTo>
                    <a:pt x="20670273" y="0"/>
                  </a:lnTo>
                  <a:lnTo>
                    <a:pt x="20670273" y="6991214"/>
                  </a:lnTo>
                  <a:lnTo>
                    <a:pt x="0" y="6991214"/>
                  </a:lnTo>
                  <a:close/>
                </a:path>
              </a:pathLst>
            </a:custGeom>
            <a:solidFill>
              <a:srgbClr val="000000">
                <a:alpha val="0"/>
              </a:srgbClr>
            </a:solidFill>
          </p:spPr>
        </p:sp>
        <p:sp>
          <p:nvSpPr>
            <p:cNvPr name="TextBox 15" id="15"/>
            <p:cNvSpPr txBox="true"/>
            <p:nvPr/>
          </p:nvSpPr>
          <p:spPr>
            <a:xfrm>
              <a:off x="0" y="-133350"/>
              <a:ext cx="20670274" cy="7124565"/>
            </a:xfrm>
            <a:prstGeom prst="rect">
              <a:avLst/>
            </a:prstGeom>
          </p:spPr>
          <p:txBody>
            <a:bodyPr anchor="t" rtlCol="false" tIns="0" lIns="0" bIns="0" rIns="0"/>
            <a:lstStyle/>
            <a:p>
              <a:pPr algn="just" marL="1467688" indent="-489229" lvl="2">
                <a:lnSpc>
                  <a:spcPts val="5472"/>
                </a:lnSpc>
                <a:buAutoNum type="alphaLcPeriod" startAt="1"/>
              </a:pPr>
              <a:r>
                <a:rPr lang="en-US" sz="3399">
                  <a:solidFill>
                    <a:srgbClr val="1F2020"/>
                  </a:solidFill>
                  <a:latin typeface="Canva Sans"/>
                  <a:ea typeface="Canva Sans"/>
                  <a:cs typeface="Canva Sans"/>
                  <a:sym typeface="Canva Sans"/>
                </a:rPr>
                <a:t>This project redefines social networking by shifting control from centralized entities to users themselves.</a:t>
              </a:r>
            </a:p>
            <a:p>
              <a:pPr algn="just" marL="1467688" indent="-489229" lvl="2">
                <a:lnSpc>
                  <a:spcPts val="5472"/>
                </a:lnSpc>
                <a:buAutoNum type="alphaLcPeriod" startAt="1"/>
              </a:pPr>
              <a:r>
                <a:rPr lang="en-US" sz="3399">
                  <a:solidFill>
                    <a:srgbClr val="1F2020"/>
                  </a:solidFill>
                  <a:latin typeface="Canva Sans"/>
                  <a:ea typeface="Canva Sans"/>
                  <a:cs typeface="Canva Sans"/>
                  <a:sym typeface="Canva Sans"/>
                </a:rPr>
                <a:t>With blockchain, smart contracts, and decentralized storage, it ensures privacy, ownership, and transparency.</a:t>
              </a:r>
            </a:p>
            <a:p>
              <a:pPr algn="just" marL="1467688" indent="-489229" lvl="2">
                <a:lnSpc>
                  <a:spcPts val="5472"/>
                </a:lnSpc>
                <a:buAutoNum type="alphaLcPeriod" startAt="1"/>
              </a:pPr>
              <a:r>
                <a:rPr lang="en-US" sz="3399">
                  <a:solidFill>
                    <a:srgbClr val="1F2020"/>
                  </a:solidFill>
                  <a:latin typeface="Canva Sans"/>
                  <a:ea typeface="Canva Sans"/>
                  <a:cs typeface="Canva Sans"/>
                  <a:sym typeface="Canva Sans"/>
                </a:rPr>
                <a:t>Users enjoy full control over their data, content freedom, and token-based incentives.</a:t>
              </a:r>
            </a:p>
            <a:p>
              <a:pPr algn="just" marL="1467688" indent="-489229" lvl="2">
                <a:lnSpc>
                  <a:spcPts val="5472"/>
                </a:lnSpc>
                <a:buAutoNum type="alphaLcPeriod" startAt="1"/>
              </a:pPr>
              <a:r>
                <a:rPr lang="en-US" sz="3399">
                  <a:solidFill>
                    <a:srgbClr val="1F2020"/>
                  </a:solidFill>
                  <a:latin typeface="Canva Sans"/>
                  <a:ea typeface="Canva Sans"/>
                  <a:cs typeface="Canva Sans"/>
                  <a:sym typeface="Canva Sans"/>
                </a:rPr>
                <a:t>Community governance replaces corporate oversight, setting the stage for the future of social interaction.</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263287" y="6247009"/>
            <a:ext cx="10234136" cy="748688"/>
            <a:chOff x="0" y="0"/>
            <a:chExt cx="13645515" cy="998250"/>
          </a:xfrm>
        </p:grpSpPr>
        <p:sp>
          <p:nvSpPr>
            <p:cNvPr name="Freeform 4" id="4"/>
            <p:cNvSpPr/>
            <p:nvPr/>
          </p:nvSpPr>
          <p:spPr>
            <a:xfrm flipH="false" flipV="false" rot="0">
              <a:off x="0" y="0"/>
              <a:ext cx="13645514" cy="998250"/>
            </a:xfrm>
            <a:custGeom>
              <a:avLst/>
              <a:gdLst/>
              <a:ahLst/>
              <a:cxnLst/>
              <a:rect r="r" b="b" t="t" l="l"/>
              <a:pathLst>
                <a:path h="998250" w="13645514">
                  <a:moveTo>
                    <a:pt x="0" y="0"/>
                  </a:moveTo>
                  <a:lnTo>
                    <a:pt x="13645514" y="0"/>
                  </a:lnTo>
                  <a:lnTo>
                    <a:pt x="13645514" y="998250"/>
                  </a:lnTo>
                  <a:lnTo>
                    <a:pt x="0" y="998250"/>
                  </a:lnTo>
                  <a:close/>
                </a:path>
              </a:pathLst>
            </a:custGeom>
            <a:solidFill>
              <a:srgbClr val="000000">
                <a:alpha val="0"/>
              </a:srgbClr>
            </a:solidFill>
          </p:spPr>
        </p:sp>
        <p:sp>
          <p:nvSpPr>
            <p:cNvPr name="TextBox 5" id="5"/>
            <p:cNvSpPr txBox="true"/>
            <p:nvPr/>
          </p:nvSpPr>
          <p:spPr>
            <a:xfrm>
              <a:off x="0" y="-66675"/>
              <a:ext cx="13645515" cy="1064925"/>
            </a:xfrm>
            <a:prstGeom prst="rect">
              <a:avLst/>
            </a:prstGeom>
          </p:spPr>
          <p:txBody>
            <a:bodyPr anchor="t" rtlCol="false" tIns="0" lIns="0" bIns="0" rIns="0"/>
            <a:lstStyle/>
            <a:p>
              <a:pPr algn="ctr">
                <a:lnSpc>
                  <a:spcPts val="5038"/>
                </a:lnSpc>
              </a:pPr>
              <a:r>
                <a:rPr lang="en-US" sz="3598" b="true">
                  <a:solidFill>
                    <a:srgbClr val="FFFFFF"/>
                  </a:solidFill>
                  <a:latin typeface="Open Sans Bold"/>
                  <a:ea typeface="Open Sans Bold"/>
                  <a:cs typeface="Open Sans Bold"/>
                  <a:sym typeface="Open Sans Bold"/>
                </a:rPr>
                <a:t>Any Queries??</a:t>
              </a:r>
            </a:p>
          </p:txBody>
        </p:sp>
      </p:grpSp>
      <p:grpSp>
        <p:nvGrpSpPr>
          <p:cNvPr name="Group 6" id="6"/>
          <p:cNvGrpSpPr/>
          <p:nvPr/>
        </p:nvGrpSpPr>
        <p:grpSpPr>
          <a:xfrm rot="0">
            <a:off x="1256434" y="3169951"/>
            <a:ext cx="15775133" cy="3451401"/>
            <a:chOff x="0" y="0"/>
            <a:chExt cx="18804847" cy="4114265"/>
          </a:xfrm>
        </p:grpSpPr>
        <p:sp>
          <p:nvSpPr>
            <p:cNvPr name="Freeform 7" id="7"/>
            <p:cNvSpPr/>
            <p:nvPr/>
          </p:nvSpPr>
          <p:spPr>
            <a:xfrm flipH="false" flipV="false" rot="0">
              <a:off x="0" y="0"/>
              <a:ext cx="18804848" cy="4114265"/>
            </a:xfrm>
            <a:custGeom>
              <a:avLst/>
              <a:gdLst/>
              <a:ahLst/>
              <a:cxnLst/>
              <a:rect r="r" b="b" t="t" l="l"/>
              <a:pathLst>
                <a:path h="4114265" w="18804848">
                  <a:moveTo>
                    <a:pt x="0" y="0"/>
                  </a:moveTo>
                  <a:lnTo>
                    <a:pt x="18804848" y="0"/>
                  </a:lnTo>
                  <a:lnTo>
                    <a:pt x="18804848" y="4114265"/>
                  </a:lnTo>
                  <a:lnTo>
                    <a:pt x="0" y="4114265"/>
                  </a:lnTo>
                  <a:close/>
                </a:path>
              </a:pathLst>
            </a:custGeom>
            <a:solidFill>
              <a:srgbClr val="FFFFFF">
                <a:alpha val="0"/>
              </a:srgbClr>
            </a:solidFill>
          </p:spPr>
        </p:sp>
        <p:sp>
          <p:nvSpPr>
            <p:cNvPr name="TextBox 8" id="8"/>
            <p:cNvSpPr txBox="true"/>
            <p:nvPr/>
          </p:nvSpPr>
          <p:spPr>
            <a:xfrm>
              <a:off x="0" y="-285750"/>
              <a:ext cx="18804847" cy="4400015"/>
            </a:xfrm>
            <a:prstGeom prst="rect">
              <a:avLst/>
            </a:prstGeom>
          </p:spPr>
          <p:txBody>
            <a:bodyPr anchor="t" rtlCol="false" tIns="0" lIns="0" bIns="0" rIns="0"/>
            <a:lstStyle/>
            <a:p>
              <a:pPr algn="ctr">
                <a:lnSpc>
                  <a:spcPts val="21557"/>
                </a:lnSpc>
              </a:pPr>
              <a:r>
                <a:rPr lang="en-US" sz="15397">
                  <a:solidFill>
                    <a:srgbClr val="FFFFFF"/>
                  </a:solidFill>
                  <a:latin typeface="Alex Brush"/>
                  <a:ea typeface="Alex Brush"/>
                  <a:cs typeface="Alex Brush"/>
                  <a:sym typeface="Alex Brush"/>
                </a:rPr>
                <a:t>Thank You</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75566" y="8233433"/>
            <a:ext cx="1024867" cy="1024867"/>
          </a:xfrm>
          <a:custGeom>
            <a:avLst/>
            <a:gdLst/>
            <a:ahLst/>
            <a:cxnLst/>
            <a:rect r="r" b="b" t="t" l="l"/>
            <a:pathLst>
              <a:path h="1024867" w="1024867">
                <a:moveTo>
                  <a:pt x="0" y="0"/>
                </a:moveTo>
                <a:lnTo>
                  <a:pt x="1024867" y="0"/>
                </a:lnTo>
                <a:lnTo>
                  <a:pt x="1024867" y="1024867"/>
                </a:lnTo>
                <a:lnTo>
                  <a:pt x="0" y="1024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2433" y="1858891"/>
            <a:ext cx="9043295" cy="8053744"/>
            <a:chOff x="0" y="0"/>
            <a:chExt cx="11354130" cy="10111717"/>
          </a:xfrm>
        </p:grpSpPr>
        <p:sp>
          <p:nvSpPr>
            <p:cNvPr name="Freeform 4" id="4"/>
            <p:cNvSpPr/>
            <p:nvPr/>
          </p:nvSpPr>
          <p:spPr>
            <a:xfrm flipH="false" flipV="false" rot="0">
              <a:off x="0" y="0"/>
              <a:ext cx="11354130" cy="10111718"/>
            </a:xfrm>
            <a:custGeom>
              <a:avLst/>
              <a:gdLst/>
              <a:ahLst/>
              <a:cxnLst/>
              <a:rect r="r" b="b" t="t" l="l"/>
              <a:pathLst>
                <a:path h="10111718" w="11354130">
                  <a:moveTo>
                    <a:pt x="0" y="0"/>
                  </a:moveTo>
                  <a:lnTo>
                    <a:pt x="11354130" y="0"/>
                  </a:lnTo>
                  <a:lnTo>
                    <a:pt x="11354130" y="10111718"/>
                  </a:lnTo>
                  <a:lnTo>
                    <a:pt x="0" y="10111718"/>
                  </a:lnTo>
                  <a:close/>
                </a:path>
              </a:pathLst>
            </a:custGeom>
            <a:solidFill>
              <a:srgbClr val="000000">
                <a:alpha val="0"/>
              </a:srgbClr>
            </a:solidFill>
          </p:spPr>
        </p:sp>
        <p:sp>
          <p:nvSpPr>
            <p:cNvPr name="TextBox 5" id="5"/>
            <p:cNvSpPr txBox="true"/>
            <p:nvPr/>
          </p:nvSpPr>
          <p:spPr>
            <a:xfrm>
              <a:off x="0" y="-57150"/>
              <a:ext cx="11354130" cy="10168867"/>
            </a:xfrm>
            <a:prstGeom prst="rect">
              <a:avLst/>
            </a:prstGeom>
          </p:spPr>
          <p:txBody>
            <a:bodyPr anchor="t" rtlCol="false" tIns="0" lIns="0" bIns="0" rIns="0"/>
            <a:lstStyle/>
            <a:p>
              <a:pPr algn="just" marL="690881" indent="-345440" lvl="1">
                <a:lnSpc>
                  <a:spcPts val="4476"/>
                </a:lnSpc>
                <a:buFont typeface="Arial"/>
                <a:buChar char="•"/>
              </a:pPr>
              <a:r>
                <a:rPr lang="en-US" sz="3200">
                  <a:solidFill>
                    <a:srgbClr val="1F2020"/>
                  </a:solidFill>
                  <a:latin typeface="Open Sans"/>
                  <a:ea typeface="Open Sans"/>
                  <a:cs typeface="Open Sans"/>
                  <a:sym typeface="Open Sans"/>
                </a:rPr>
                <a:t>Centralized social networking platforms have increasingly raised concerns related to privacy, data ownership, and censorship.</a:t>
              </a:r>
            </a:p>
            <a:p>
              <a:pPr algn="just" marL="690881" indent="-345440" lvl="1">
                <a:lnSpc>
                  <a:spcPts val="4479"/>
                </a:lnSpc>
                <a:buFont typeface="Arial"/>
                <a:buChar char="•"/>
              </a:pPr>
              <a:r>
                <a:rPr lang="en-US" sz="3200">
                  <a:solidFill>
                    <a:srgbClr val="1F2020"/>
                  </a:solidFill>
                  <a:latin typeface="Open Sans"/>
                  <a:ea typeface="Open Sans"/>
                  <a:cs typeface="Open Sans"/>
                  <a:sym typeface="Open Sans"/>
                </a:rPr>
                <a:t>T</a:t>
              </a:r>
              <a:r>
                <a:rPr lang="en-US" sz="3200">
                  <a:solidFill>
                    <a:srgbClr val="1F2020"/>
                  </a:solidFill>
                  <a:latin typeface="Open Sans"/>
                  <a:ea typeface="Open Sans"/>
                  <a:cs typeface="Open Sans"/>
                  <a:sym typeface="Open Sans"/>
                </a:rPr>
                <a:t>his project proposes a blockchain-based Decentralized Online Social Network (DOSN) to address privacy, data ownership, and censorship concerns. It uses smart contracts to automate publishing and moderation. Decentralized Identity (DID) ensures secure user authentication. IPFS enables distributed media storage. A token economy incentivizes participation and supports community governance in line with Web3 values.</a:t>
              </a:r>
            </a:p>
          </p:txBody>
        </p:sp>
      </p:grpSp>
      <p:grpSp>
        <p:nvGrpSpPr>
          <p:cNvPr name="Group 6" id="6"/>
          <p:cNvGrpSpPr/>
          <p:nvPr/>
        </p:nvGrpSpPr>
        <p:grpSpPr>
          <a:xfrm rot="0">
            <a:off x="914015" y="450085"/>
            <a:ext cx="5783281" cy="1408806"/>
            <a:chOff x="0" y="0"/>
            <a:chExt cx="7711041" cy="1878408"/>
          </a:xfrm>
        </p:grpSpPr>
        <p:sp>
          <p:nvSpPr>
            <p:cNvPr name="Freeform 7" id="7"/>
            <p:cNvSpPr/>
            <p:nvPr/>
          </p:nvSpPr>
          <p:spPr>
            <a:xfrm flipH="false" flipV="false" rot="0">
              <a:off x="0" y="0"/>
              <a:ext cx="7711042" cy="1878408"/>
            </a:xfrm>
            <a:custGeom>
              <a:avLst/>
              <a:gdLst/>
              <a:ahLst/>
              <a:cxnLst/>
              <a:rect r="r" b="b" t="t" l="l"/>
              <a:pathLst>
                <a:path h="1878408" w="7711042">
                  <a:moveTo>
                    <a:pt x="0" y="0"/>
                  </a:moveTo>
                  <a:lnTo>
                    <a:pt x="7711042" y="0"/>
                  </a:lnTo>
                  <a:lnTo>
                    <a:pt x="7711042" y="1878408"/>
                  </a:lnTo>
                  <a:lnTo>
                    <a:pt x="0" y="1878408"/>
                  </a:lnTo>
                  <a:close/>
                </a:path>
              </a:pathLst>
            </a:custGeom>
            <a:solidFill>
              <a:srgbClr val="000000">
                <a:alpha val="0"/>
              </a:srgbClr>
            </a:solidFill>
          </p:spPr>
        </p:sp>
        <p:sp>
          <p:nvSpPr>
            <p:cNvPr name="TextBox 8" id="8"/>
            <p:cNvSpPr txBox="true"/>
            <p:nvPr/>
          </p:nvSpPr>
          <p:spPr>
            <a:xfrm>
              <a:off x="0" y="-123825"/>
              <a:ext cx="7711041" cy="2002233"/>
            </a:xfrm>
            <a:prstGeom prst="rect">
              <a:avLst/>
            </a:prstGeom>
          </p:spPr>
          <p:txBody>
            <a:bodyPr anchor="t" rtlCol="false" tIns="0" lIns="0" bIns="0" rIns="0"/>
            <a:lstStyle/>
            <a:p>
              <a:pPr algn="l">
                <a:lnSpc>
                  <a:spcPts val="8959"/>
                </a:lnSpc>
              </a:pPr>
              <a:r>
                <a:rPr lang="en-US" sz="6399" b="true">
                  <a:solidFill>
                    <a:srgbClr val="691717"/>
                  </a:solidFill>
                  <a:latin typeface="Canva Sans Bold"/>
                  <a:ea typeface="Canva Sans Bold"/>
                  <a:cs typeface="Canva Sans Bold"/>
                  <a:sym typeface="Canva Sans Bold"/>
                </a:rPr>
                <a:t>Abstract</a:t>
              </a:r>
            </a:p>
          </p:txBody>
        </p:sp>
      </p:grpSp>
      <p:sp>
        <p:nvSpPr>
          <p:cNvPr name="Freeform 9" id="9"/>
          <p:cNvSpPr/>
          <p:nvPr/>
        </p:nvSpPr>
        <p:spPr>
          <a:xfrm flipH="false" flipV="false" rot="0">
            <a:off x="-512434" y="3194477"/>
            <a:ext cx="1024867" cy="1024867"/>
          </a:xfrm>
          <a:custGeom>
            <a:avLst/>
            <a:gdLst/>
            <a:ahLst/>
            <a:cxnLst/>
            <a:rect r="r" b="b" t="t" l="l"/>
            <a:pathLst>
              <a:path h="1024867" w="1024867">
                <a:moveTo>
                  <a:pt x="0" y="0"/>
                </a:moveTo>
                <a:lnTo>
                  <a:pt x="1024867" y="0"/>
                </a:lnTo>
                <a:lnTo>
                  <a:pt x="1024867" y="1024867"/>
                </a:lnTo>
                <a:lnTo>
                  <a:pt x="0" y="1024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908241" y="0"/>
            <a:ext cx="8379759" cy="10287000"/>
          </a:xfrm>
          <a:custGeom>
            <a:avLst/>
            <a:gdLst/>
            <a:ahLst/>
            <a:cxnLst/>
            <a:rect r="r" b="b" t="t" l="l"/>
            <a:pathLst>
              <a:path h="10287000" w="8379759">
                <a:moveTo>
                  <a:pt x="0" y="0"/>
                </a:moveTo>
                <a:lnTo>
                  <a:pt x="8379759" y="0"/>
                </a:lnTo>
                <a:lnTo>
                  <a:pt x="8379759" y="10287000"/>
                </a:lnTo>
                <a:lnTo>
                  <a:pt x="0" y="10287000"/>
                </a:lnTo>
                <a:lnTo>
                  <a:pt x="0" y="0"/>
                </a:lnTo>
                <a:close/>
              </a:path>
            </a:pathLst>
          </a:custGeom>
          <a:blipFill>
            <a:blip r:embed="rId4"/>
            <a:stretch>
              <a:fillRect l="-31441" t="-2884" r="-62217" b="-8726"/>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0826"/>
            <a:ext cx="18288000" cy="2185590"/>
          </a:xfrm>
          <a:custGeom>
            <a:avLst/>
            <a:gdLst/>
            <a:ahLst/>
            <a:cxnLst/>
            <a:rect r="r" b="b" t="t" l="l"/>
            <a:pathLst>
              <a:path h="2185590" w="18288000">
                <a:moveTo>
                  <a:pt x="0" y="0"/>
                </a:moveTo>
                <a:lnTo>
                  <a:pt x="18288000" y="0"/>
                </a:lnTo>
                <a:lnTo>
                  <a:pt x="18288000" y="2185590"/>
                </a:lnTo>
                <a:lnTo>
                  <a:pt x="0" y="2185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200987" y="2659410"/>
            <a:ext cx="12647884" cy="6914031"/>
            <a:chOff x="0" y="0"/>
            <a:chExt cx="16863846" cy="9218708"/>
          </a:xfrm>
        </p:grpSpPr>
        <p:sp>
          <p:nvSpPr>
            <p:cNvPr name="Freeform 4" id="4"/>
            <p:cNvSpPr/>
            <p:nvPr/>
          </p:nvSpPr>
          <p:spPr>
            <a:xfrm flipH="false" flipV="false" rot="0">
              <a:off x="0" y="0"/>
              <a:ext cx="16863847" cy="9218707"/>
            </a:xfrm>
            <a:custGeom>
              <a:avLst/>
              <a:gdLst/>
              <a:ahLst/>
              <a:cxnLst/>
              <a:rect r="r" b="b" t="t" l="l"/>
              <a:pathLst>
                <a:path h="9218707" w="16863847">
                  <a:moveTo>
                    <a:pt x="0" y="0"/>
                  </a:moveTo>
                  <a:lnTo>
                    <a:pt x="16863847" y="0"/>
                  </a:lnTo>
                  <a:lnTo>
                    <a:pt x="16863847" y="9218707"/>
                  </a:lnTo>
                  <a:lnTo>
                    <a:pt x="0" y="9218707"/>
                  </a:lnTo>
                  <a:close/>
                </a:path>
              </a:pathLst>
            </a:custGeom>
            <a:solidFill>
              <a:srgbClr val="000000">
                <a:alpha val="0"/>
              </a:srgbClr>
            </a:solidFill>
          </p:spPr>
        </p:sp>
        <p:sp>
          <p:nvSpPr>
            <p:cNvPr name="TextBox 5" id="5"/>
            <p:cNvSpPr txBox="true"/>
            <p:nvPr/>
          </p:nvSpPr>
          <p:spPr>
            <a:xfrm>
              <a:off x="0" y="-142875"/>
              <a:ext cx="16863846" cy="9361583"/>
            </a:xfrm>
            <a:prstGeom prst="rect">
              <a:avLst/>
            </a:prstGeom>
          </p:spPr>
          <p:txBody>
            <a:bodyPr anchor="t" rtlCol="false" tIns="0" lIns="0" bIns="0" rIns="0"/>
            <a:lstStyle/>
            <a:p>
              <a:pPr algn="just" marL="734056" indent="-367028" lvl="1">
                <a:lnSpc>
                  <a:spcPts val="5575"/>
                </a:lnSpc>
                <a:buFont typeface="Arial"/>
                <a:buChar char="•"/>
              </a:pPr>
              <a:r>
                <a:rPr lang="en-US" sz="3399">
                  <a:solidFill>
                    <a:srgbClr val="1F2020"/>
                  </a:solidFill>
                  <a:latin typeface="Open Sans"/>
                  <a:ea typeface="Open Sans"/>
                  <a:cs typeface="Open Sans"/>
                  <a:sym typeface="Open Sans"/>
                </a:rPr>
                <a:t>Online Social Networks (OSNs) enable billions to connect, communicate, and build communities globally.</a:t>
              </a:r>
            </a:p>
            <a:p>
              <a:pPr algn="just" marL="734056" indent="-367028" lvl="1">
                <a:lnSpc>
                  <a:spcPts val="5575"/>
                </a:lnSpc>
                <a:buFont typeface="Arial"/>
                <a:buChar char="•"/>
              </a:pPr>
              <a:r>
                <a:rPr lang="en-US" sz="3399">
                  <a:solidFill>
                    <a:srgbClr val="1F2020"/>
                  </a:solidFill>
                  <a:latin typeface="Open Sans"/>
                  <a:ea typeface="Open Sans"/>
                  <a:cs typeface="Open Sans"/>
                  <a:sym typeface="Open Sans"/>
                </a:rPr>
                <a:t>Centralized OSNs control user data and policies, raising concerns about privacy, censorship, and transparency.</a:t>
              </a:r>
            </a:p>
            <a:p>
              <a:pPr algn="just" marL="734056" indent="-367028" lvl="1">
                <a:lnSpc>
                  <a:spcPts val="5575"/>
                </a:lnSpc>
                <a:buFont typeface="Arial"/>
                <a:buChar char="•"/>
              </a:pPr>
              <a:r>
                <a:rPr lang="en-US" sz="3399">
                  <a:solidFill>
                    <a:srgbClr val="1F2020"/>
                  </a:solidFill>
                  <a:latin typeface="Open Sans"/>
                  <a:ea typeface="Open Sans"/>
                  <a:cs typeface="Open Sans"/>
                  <a:sym typeface="Open Sans"/>
                </a:rPr>
                <a:t>Decentralized OSNs aim to return data control to users, enhancing privacy and resisting censorship.</a:t>
              </a:r>
            </a:p>
            <a:p>
              <a:pPr algn="just" marL="734056" indent="-367028" lvl="1">
                <a:lnSpc>
                  <a:spcPts val="5575"/>
                </a:lnSpc>
                <a:buFont typeface="Arial"/>
                <a:buChar char="•"/>
              </a:pPr>
              <a:r>
                <a:rPr lang="en-US" sz="3399">
                  <a:solidFill>
                    <a:srgbClr val="1F2020"/>
                  </a:solidFill>
                  <a:latin typeface="Open Sans"/>
                  <a:ea typeface="Open Sans"/>
                  <a:cs typeface="Open Sans"/>
                  <a:sym typeface="Open Sans"/>
                </a:rPr>
                <a:t>A blockchain-based DOSN using smart contracts, decentralized identities, and IPFS to ensure secure, transparent, and user-governed interaction.</a:t>
              </a:r>
            </a:p>
            <a:p>
              <a:pPr algn="just">
                <a:lnSpc>
                  <a:spcPts val="4199"/>
                </a:lnSpc>
              </a:pPr>
            </a:p>
          </p:txBody>
        </p:sp>
      </p:grpSp>
      <p:grpSp>
        <p:nvGrpSpPr>
          <p:cNvPr name="Group 6" id="6"/>
          <p:cNvGrpSpPr/>
          <p:nvPr/>
        </p:nvGrpSpPr>
        <p:grpSpPr>
          <a:xfrm rot="0">
            <a:off x="2780553" y="210144"/>
            <a:ext cx="12141633" cy="1637112"/>
            <a:chOff x="0" y="0"/>
            <a:chExt cx="16188844" cy="2182817"/>
          </a:xfrm>
        </p:grpSpPr>
        <p:sp>
          <p:nvSpPr>
            <p:cNvPr name="Freeform 7" id="7"/>
            <p:cNvSpPr/>
            <p:nvPr/>
          </p:nvSpPr>
          <p:spPr>
            <a:xfrm flipH="false" flipV="false" rot="0">
              <a:off x="0" y="0"/>
              <a:ext cx="16188843" cy="2182817"/>
            </a:xfrm>
            <a:custGeom>
              <a:avLst/>
              <a:gdLst/>
              <a:ahLst/>
              <a:cxnLst/>
              <a:rect r="r" b="b" t="t" l="l"/>
              <a:pathLst>
                <a:path h="2182817" w="16188843">
                  <a:moveTo>
                    <a:pt x="0" y="0"/>
                  </a:moveTo>
                  <a:lnTo>
                    <a:pt x="16188843" y="0"/>
                  </a:lnTo>
                  <a:lnTo>
                    <a:pt x="16188843" y="2182817"/>
                  </a:lnTo>
                  <a:lnTo>
                    <a:pt x="0" y="2182817"/>
                  </a:lnTo>
                  <a:close/>
                </a:path>
              </a:pathLst>
            </a:custGeom>
            <a:solidFill>
              <a:srgbClr val="000000">
                <a:alpha val="0"/>
              </a:srgbClr>
            </a:solidFill>
          </p:spPr>
        </p:sp>
        <p:sp>
          <p:nvSpPr>
            <p:cNvPr name="TextBox 8" id="8"/>
            <p:cNvSpPr txBox="true"/>
            <p:nvPr/>
          </p:nvSpPr>
          <p:spPr>
            <a:xfrm>
              <a:off x="0" y="-152400"/>
              <a:ext cx="16188844" cy="2335217"/>
            </a:xfrm>
            <a:prstGeom prst="rect">
              <a:avLst/>
            </a:prstGeom>
          </p:spPr>
          <p:txBody>
            <a:bodyPr anchor="t" rtlCol="false" tIns="0" lIns="0" bIns="0" rIns="0"/>
            <a:lstStyle/>
            <a:p>
              <a:pPr algn="ctr">
                <a:lnSpc>
                  <a:spcPts val="11598"/>
                </a:lnSpc>
              </a:pPr>
              <a:r>
                <a:rPr lang="en-US" sz="8285" b="true">
                  <a:solidFill>
                    <a:srgbClr val="FDFCFC"/>
                  </a:solidFill>
                  <a:latin typeface="Canva Sans Bold"/>
                  <a:ea typeface="Canva Sans Bold"/>
                  <a:cs typeface="Canva Sans Bold"/>
                  <a:sym typeface="Canva Sans Bold"/>
                </a:rPr>
                <a:t>Introduction</a:t>
              </a:r>
            </a:p>
          </p:txBody>
        </p:sp>
      </p:grpSp>
      <p:sp>
        <p:nvSpPr>
          <p:cNvPr name="Freeform 9" id="9"/>
          <p:cNvSpPr/>
          <p:nvPr/>
        </p:nvSpPr>
        <p:spPr>
          <a:xfrm flipH="false" flipV="false" rot="0">
            <a:off x="516349" y="3784574"/>
            <a:ext cx="3655208" cy="3031181"/>
          </a:xfrm>
          <a:custGeom>
            <a:avLst/>
            <a:gdLst/>
            <a:ahLst/>
            <a:cxnLst/>
            <a:rect r="r" b="b" t="t" l="l"/>
            <a:pathLst>
              <a:path h="3031181" w="3655208">
                <a:moveTo>
                  <a:pt x="0" y="0"/>
                </a:moveTo>
                <a:lnTo>
                  <a:pt x="3655209" y="0"/>
                </a:lnTo>
                <a:lnTo>
                  <a:pt x="3655209" y="3031180"/>
                </a:lnTo>
                <a:lnTo>
                  <a:pt x="0" y="3031180"/>
                </a:lnTo>
                <a:lnTo>
                  <a:pt x="0" y="0"/>
                </a:lnTo>
                <a:close/>
              </a:path>
            </a:pathLst>
          </a:custGeom>
          <a:blipFill>
            <a:blip r:embed="rId4"/>
            <a:stretch>
              <a:fillRect l="0" t="-20586" r="-100000" b="0"/>
            </a:stretch>
          </a:blipFill>
        </p:spPr>
      </p:sp>
      <p:sp>
        <p:nvSpPr>
          <p:cNvPr name="Freeform 10" id="10"/>
          <p:cNvSpPr/>
          <p:nvPr/>
        </p:nvSpPr>
        <p:spPr>
          <a:xfrm flipH="false" flipV="false" rot="0">
            <a:off x="627051" y="6659090"/>
            <a:ext cx="3433805" cy="3284683"/>
          </a:xfrm>
          <a:custGeom>
            <a:avLst/>
            <a:gdLst/>
            <a:ahLst/>
            <a:cxnLst/>
            <a:rect r="r" b="b" t="t" l="l"/>
            <a:pathLst>
              <a:path h="3284683" w="3433805">
                <a:moveTo>
                  <a:pt x="0" y="0"/>
                </a:moveTo>
                <a:lnTo>
                  <a:pt x="3433805" y="0"/>
                </a:lnTo>
                <a:lnTo>
                  <a:pt x="3433805" y="3284684"/>
                </a:lnTo>
                <a:lnTo>
                  <a:pt x="0" y="3284684"/>
                </a:lnTo>
                <a:lnTo>
                  <a:pt x="0" y="0"/>
                </a:lnTo>
                <a:close/>
              </a:path>
            </a:pathLst>
          </a:custGeom>
          <a:blipFill>
            <a:blip r:embed="rId4"/>
            <a:stretch>
              <a:fillRect l="-107920" t="-20586" r="-22779" b="0"/>
            </a:stretch>
          </a:blipFill>
        </p:spPr>
      </p:sp>
      <p:sp>
        <p:nvSpPr>
          <p:cNvPr name="TextBox 11" id="11"/>
          <p:cNvSpPr txBox="true"/>
          <p:nvPr/>
        </p:nvSpPr>
        <p:spPr>
          <a:xfrm rot="0">
            <a:off x="0" y="2385850"/>
            <a:ext cx="5200987" cy="1099820"/>
          </a:xfrm>
          <a:prstGeom prst="rect">
            <a:avLst/>
          </a:prstGeom>
        </p:spPr>
        <p:txBody>
          <a:bodyPr anchor="t" rtlCol="false" tIns="0" lIns="0" bIns="0" rIns="0">
            <a:spAutoFit/>
          </a:bodyPr>
          <a:lstStyle/>
          <a:p>
            <a:pPr algn="ctr">
              <a:lnSpc>
                <a:spcPts val="4480"/>
              </a:lnSpc>
            </a:pPr>
            <a:r>
              <a:rPr lang="en-US" sz="3200" b="true">
                <a:solidFill>
                  <a:srgbClr val="FF0000"/>
                </a:solidFill>
                <a:latin typeface="Canva Sans Bold"/>
                <a:ea typeface="Canva Sans Bold"/>
                <a:cs typeface="Canva Sans Bold"/>
                <a:sym typeface="Canva Sans Bold"/>
              </a:rPr>
              <a:t>Decentralized Social Media Networks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882490" y="8539664"/>
            <a:ext cx="1024867" cy="1024867"/>
          </a:xfrm>
          <a:custGeom>
            <a:avLst/>
            <a:gdLst/>
            <a:ahLst/>
            <a:cxnLst/>
            <a:rect r="r" b="b" t="t" l="l"/>
            <a:pathLst>
              <a:path h="1024867" w="1024867">
                <a:moveTo>
                  <a:pt x="0" y="0"/>
                </a:moveTo>
                <a:lnTo>
                  <a:pt x="1024867" y="0"/>
                </a:lnTo>
                <a:lnTo>
                  <a:pt x="1024867" y="1024867"/>
                </a:lnTo>
                <a:lnTo>
                  <a:pt x="0" y="1024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243732"/>
            <a:ext cx="1321096" cy="1321096"/>
          </a:xfrm>
          <a:custGeom>
            <a:avLst/>
            <a:gdLst/>
            <a:ahLst/>
            <a:cxnLst/>
            <a:rect r="r" b="b" t="t" l="l"/>
            <a:pathLst>
              <a:path h="1321096" w="1321096">
                <a:moveTo>
                  <a:pt x="0" y="0"/>
                </a:moveTo>
                <a:lnTo>
                  <a:pt x="1321096" y="0"/>
                </a:lnTo>
                <a:lnTo>
                  <a:pt x="1321096" y="1321095"/>
                </a:lnTo>
                <a:lnTo>
                  <a:pt x="0" y="1321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05730" y="2613660"/>
            <a:ext cx="967035" cy="581239"/>
            <a:chOff x="0" y="0"/>
            <a:chExt cx="661480" cy="397585"/>
          </a:xfrm>
        </p:grpSpPr>
        <p:sp>
          <p:nvSpPr>
            <p:cNvPr name="Freeform 5" id="5"/>
            <p:cNvSpPr/>
            <p:nvPr/>
          </p:nvSpPr>
          <p:spPr>
            <a:xfrm flipH="false" flipV="false" rot="0">
              <a:off x="0" y="0"/>
              <a:ext cx="661480" cy="397585"/>
            </a:xfrm>
            <a:custGeom>
              <a:avLst/>
              <a:gdLst/>
              <a:ahLst/>
              <a:cxnLst/>
              <a:rect r="r" b="b" t="t" l="l"/>
              <a:pathLst>
                <a:path h="397585" w="661480">
                  <a:moveTo>
                    <a:pt x="0" y="0"/>
                  </a:moveTo>
                  <a:lnTo>
                    <a:pt x="661480" y="0"/>
                  </a:lnTo>
                  <a:lnTo>
                    <a:pt x="661480" y="397585"/>
                  </a:lnTo>
                  <a:lnTo>
                    <a:pt x="0" y="397585"/>
                  </a:lnTo>
                  <a:close/>
                </a:path>
              </a:pathLst>
            </a:custGeom>
            <a:solidFill>
              <a:srgbClr val="000000">
                <a:alpha val="0"/>
              </a:srgbClr>
            </a:solidFill>
          </p:spPr>
        </p:sp>
        <p:sp>
          <p:nvSpPr>
            <p:cNvPr name="TextBox 6" id="6"/>
            <p:cNvSpPr txBox="true"/>
            <p:nvPr/>
          </p:nvSpPr>
          <p:spPr>
            <a:xfrm>
              <a:off x="0" y="-57150"/>
              <a:ext cx="661480" cy="454735"/>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01</a:t>
              </a:r>
            </a:p>
          </p:txBody>
        </p:sp>
      </p:grpSp>
      <p:grpSp>
        <p:nvGrpSpPr>
          <p:cNvPr name="Group 7" id="7"/>
          <p:cNvGrpSpPr/>
          <p:nvPr/>
        </p:nvGrpSpPr>
        <p:grpSpPr>
          <a:xfrm rot="0">
            <a:off x="2740493" y="2449517"/>
            <a:ext cx="11418637" cy="1331098"/>
            <a:chOff x="0" y="0"/>
            <a:chExt cx="15224849" cy="1774797"/>
          </a:xfrm>
        </p:grpSpPr>
        <p:sp>
          <p:nvSpPr>
            <p:cNvPr name="Freeform 8" id="8"/>
            <p:cNvSpPr/>
            <p:nvPr/>
          </p:nvSpPr>
          <p:spPr>
            <a:xfrm flipH="false" flipV="false" rot="0">
              <a:off x="0" y="0"/>
              <a:ext cx="15224849" cy="1774797"/>
            </a:xfrm>
            <a:custGeom>
              <a:avLst/>
              <a:gdLst/>
              <a:ahLst/>
              <a:cxnLst/>
              <a:rect r="r" b="b" t="t" l="l"/>
              <a:pathLst>
                <a:path h="1774797" w="15224849">
                  <a:moveTo>
                    <a:pt x="0" y="0"/>
                  </a:moveTo>
                  <a:lnTo>
                    <a:pt x="15224849" y="0"/>
                  </a:lnTo>
                  <a:lnTo>
                    <a:pt x="15224849" y="1774797"/>
                  </a:lnTo>
                  <a:lnTo>
                    <a:pt x="0" y="1774797"/>
                  </a:lnTo>
                  <a:close/>
                </a:path>
              </a:pathLst>
            </a:custGeom>
            <a:solidFill>
              <a:srgbClr val="000000">
                <a:alpha val="0"/>
              </a:srgbClr>
            </a:solidFill>
          </p:spPr>
        </p:sp>
        <p:sp>
          <p:nvSpPr>
            <p:cNvPr name="TextBox 9" id="9"/>
            <p:cNvSpPr txBox="true"/>
            <p:nvPr/>
          </p:nvSpPr>
          <p:spPr>
            <a:xfrm>
              <a:off x="0" y="-38100"/>
              <a:ext cx="15224849" cy="1812897"/>
            </a:xfrm>
            <a:prstGeom prst="rect">
              <a:avLst/>
            </a:prstGeom>
          </p:spPr>
          <p:txBody>
            <a:bodyPr anchor="t" rtlCol="false" tIns="0" lIns="0" bIns="0" rIns="0"/>
            <a:lstStyle/>
            <a:p>
              <a:pPr algn="just">
                <a:lnSpc>
                  <a:spcPts val="3359"/>
                </a:lnSpc>
              </a:pPr>
              <a:r>
                <a:rPr lang="en-US" sz="2400">
                  <a:solidFill>
                    <a:srgbClr val="1F2020"/>
                  </a:solidFill>
                  <a:latin typeface="Open Sans"/>
                  <a:ea typeface="Open Sans"/>
                  <a:cs typeface="Open Sans"/>
                  <a:sym typeface="Open Sans"/>
                </a:rPr>
                <a:t>Traditional OSNs like Facebook and Twitter store all user data on centralized servers, giving platforms full authority over data management, content moderation, and monetization.</a:t>
              </a:r>
            </a:p>
          </p:txBody>
        </p:sp>
      </p:grpSp>
      <p:grpSp>
        <p:nvGrpSpPr>
          <p:cNvPr name="Group 10" id="10"/>
          <p:cNvGrpSpPr/>
          <p:nvPr/>
        </p:nvGrpSpPr>
        <p:grpSpPr>
          <a:xfrm rot="0">
            <a:off x="2740493" y="1913632"/>
            <a:ext cx="5709318" cy="660200"/>
            <a:chOff x="0" y="0"/>
            <a:chExt cx="7612425" cy="880266"/>
          </a:xfrm>
        </p:grpSpPr>
        <p:sp>
          <p:nvSpPr>
            <p:cNvPr name="Freeform 11" id="11"/>
            <p:cNvSpPr/>
            <p:nvPr/>
          </p:nvSpPr>
          <p:spPr>
            <a:xfrm flipH="false" flipV="false" rot="0">
              <a:off x="0" y="0"/>
              <a:ext cx="7612424" cy="880266"/>
            </a:xfrm>
            <a:custGeom>
              <a:avLst/>
              <a:gdLst/>
              <a:ahLst/>
              <a:cxnLst/>
              <a:rect r="r" b="b" t="t" l="l"/>
              <a:pathLst>
                <a:path h="880266" w="7612424">
                  <a:moveTo>
                    <a:pt x="0" y="0"/>
                  </a:moveTo>
                  <a:lnTo>
                    <a:pt x="7612424" y="0"/>
                  </a:lnTo>
                  <a:lnTo>
                    <a:pt x="7612424" y="880266"/>
                  </a:lnTo>
                  <a:lnTo>
                    <a:pt x="0" y="880266"/>
                  </a:lnTo>
                  <a:close/>
                </a:path>
              </a:pathLst>
            </a:custGeom>
            <a:solidFill>
              <a:srgbClr val="000000">
                <a:alpha val="0"/>
              </a:srgbClr>
            </a:solidFill>
          </p:spPr>
        </p:sp>
        <p:sp>
          <p:nvSpPr>
            <p:cNvPr name="TextBox 12" id="12"/>
            <p:cNvSpPr txBox="true"/>
            <p:nvPr/>
          </p:nvSpPr>
          <p:spPr>
            <a:xfrm>
              <a:off x="0" y="-57150"/>
              <a:ext cx="7612425" cy="937416"/>
            </a:xfrm>
            <a:prstGeom prst="rect">
              <a:avLst/>
            </a:prstGeom>
          </p:spPr>
          <p:txBody>
            <a:bodyPr anchor="t" rtlCol="false" tIns="0" lIns="0" bIns="0" rIns="0"/>
            <a:lstStyle/>
            <a:p>
              <a:pPr algn="l">
                <a:lnSpc>
                  <a:spcPts val="4480"/>
                </a:lnSpc>
              </a:pPr>
              <a:r>
                <a:rPr lang="en-US" sz="3200" b="true">
                  <a:solidFill>
                    <a:srgbClr val="305A72"/>
                  </a:solidFill>
                  <a:latin typeface="Open Sans Bold"/>
                  <a:ea typeface="Open Sans Bold"/>
                  <a:cs typeface="Open Sans Bold"/>
                  <a:sym typeface="Open Sans Bold"/>
                </a:rPr>
                <a:t>Centralized Control:</a:t>
              </a:r>
            </a:p>
          </p:txBody>
        </p:sp>
      </p:grpSp>
      <p:grpSp>
        <p:nvGrpSpPr>
          <p:cNvPr name="Group 13" id="13"/>
          <p:cNvGrpSpPr/>
          <p:nvPr/>
        </p:nvGrpSpPr>
        <p:grpSpPr>
          <a:xfrm rot="0">
            <a:off x="6545349" y="458487"/>
            <a:ext cx="8878315" cy="1140426"/>
            <a:chOff x="0" y="0"/>
            <a:chExt cx="11837753" cy="1520569"/>
          </a:xfrm>
        </p:grpSpPr>
        <p:sp>
          <p:nvSpPr>
            <p:cNvPr name="Freeform 14" id="14"/>
            <p:cNvSpPr/>
            <p:nvPr/>
          </p:nvSpPr>
          <p:spPr>
            <a:xfrm flipH="false" flipV="false" rot="0">
              <a:off x="0" y="0"/>
              <a:ext cx="11837753" cy="1520569"/>
            </a:xfrm>
            <a:custGeom>
              <a:avLst/>
              <a:gdLst/>
              <a:ahLst/>
              <a:cxnLst/>
              <a:rect r="r" b="b" t="t" l="l"/>
              <a:pathLst>
                <a:path h="1520569" w="11837753">
                  <a:moveTo>
                    <a:pt x="0" y="0"/>
                  </a:moveTo>
                  <a:lnTo>
                    <a:pt x="11837753" y="0"/>
                  </a:lnTo>
                  <a:lnTo>
                    <a:pt x="11837753" y="1520569"/>
                  </a:lnTo>
                  <a:lnTo>
                    <a:pt x="0" y="1520569"/>
                  </a:lnTo>
                  <a:close/>
                </a:path>
              </a:pathLst>
            </a:custGeom>
            <a:solidFill>
              <a:srgbClr val="000000">
                <a:alpha val="0"/>
              </a:srgbClr>
            </a:solidFill>
          </p:spPr>
        </p:sp>
        <p:sp>
          <p:nvSpPr>
            <p:cNvPr name="TextBox 15" id="15"/>
            <p:cNvSpPr txBox="true"/>
            <p:nvPr/>
          </p:nvSpPr>
          <p:spPr>
            <a:xfrm>
              <a:off x="0" y="-95250"/>
              <a:ext cx="11837753" cy="1615819"/>
            </a:xfrm>
            <a:prstGeom prst="rect">
              <a:avLst/>
            </a:prstGeom>
          </p:spPr>
          <p:txBody>
            <a:bodyPr anchor="t" rtlCol="false" tIns="0" lIns="0" bIns="0" rIns="0"/>
            <a:lstStyle/>
            <a:p>
              <a:pPr algn="l">
                <a:lnSpc>
                  <a:spcPts val="7699"/>
                </a:lnSpc>
              </a:pPr>
              <a:r>
                <a:rPr lang="en-US" sz="5498" b="true">
                  <a:solidFill>
                    <a:srgbClr val="691717"/>
                  </a:solidFill>
                  <a:latin typeface="Open Sans Bold"/>
                  <a:ea typeface="Open Sans Bold"/>
                  <a:cs typeface="Open Sans Bold"/>
                  <a:sym typeface="Open Sans Bold"/>
                </a:rPr>
                <a:t>Existing System</a:t>
              </a:r>
            </a:p>
          </p:txBody>
        </p:sp>
      </p:grpSp>
      <p:sp>
        <p:nvSpPr>
          <p:cNvPr name="Freeform 16" id="16"/>
          <p:cNvSpPr/>
          <p:nvPr/>
        </p:nvSpPr>
        <p:spPr>
          <a:xfrm flipH="false" flipV="false" rot="0">
            <a:off x="17668644" y="9258300"/>
            <a:ext cx="1238713" cy="1238713"/>
          </a:xfrm>
          <a:custGeom>
            <a:avLst/>
            <a:gdLst/>
            <a:ahLst/>
            <a:cxnLst/>
            <a:rect r="r" b="b" t="t" l="l"/>
            <a:pathLst>
              <a:path h="1238713" w="1238713">
                <a:moveTo>
                  <a:pt x="0" y="0"/>
                </a:moveTo>
                <a:lnTo>
                  <a:pt x="1238712" y="0"/>
                </a:lnTo>
                <a:lnTo>
                  <a:pt x="1238712" y="1238713"/>
                </a:lnTo>
                <a:lnTo>
                  <a:pt x="0" y="12387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28702" y="4224685"/>
            <a:ext cx="1321096" cy="1321096"/>
          </a:xfrm>
          <a:custGeom>
            <a:avLst/>
            <a:gdLst/>
            <a:ahLst/>
            <a:cxnLst/>
            <a:rect r="r" b="b" t="t" l="l"/>
            <a:pathLst>
              <a:path h="1321096" w="1321096">
                <a:moveTo>
                  <a:pt x="0" y="0"/>
                </a:moveTo>
                <a:lnTo>
                  <a:pt x="1321096" y="0"/>
                </a:lnTo>
                <a:lnTo>
                  <a:pt x="1321096" y="1321096"/>
                </a:lnTo>
                <a:lnTo>
                  <a:pt x="0" y="13210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1205733" y="4595596"/>
            <a:ext cx="967035" cy="579274"/>
            <a:chOff x="0" y="0"/>
            <a:chExt cx="661480" cy="396240"/>
          </a:xfrm>
        </p:grpSpPr>
        <p:sp>
          <p:nvSpPr>
            <p:cNvPr name="Freeform 19" id="19"/>
            <p:cNvSpPr/>
            <p:nvPr/>
          </p:nvSpPr>
          <p:spPr>
            <a:xfrm flipH="false" flipV="false" rot="0">
              <a:off x="0" y="0"/>
              <a:ext cx="661480" cy="396240"/>
            </a:xfrm>
            <a:custGeom>
              <a:avLst/>
              <a:gdLst/>
              <a:ahLst/>
              <a:cxnLst/>
              <a:rect r="r" b="b" t="t" l="l"/>
              <a:pathLst>
                <a:path h="396240" w="661480">
                  <a:moveTo>
                    <a:pt x="0" y="0"/>
                  </a:moveTo>
                  <a:lnTo>
                    <a:pt x="661480" y="0"/>
                  </a:lnTo>
                  <a:lnTo>
                    <a:pt x="661480" y="396240"/>
                  </a:lnTo>
                  <a:lnTo>
                    <a:pt x="0" y="396240"/>
                  </a:lnTo>
                  <a:close/>
                </a:path>
              </a:pathLst>
            </a:custGeom>
            <a:solidFill>
              <a:srgbClr val="000000">
                <a:alpha val="0"/>
              </a:srgbClr>
            </a:solidFill>
          </p:spPr>
        </p:sp>
        <p:sp>
          <p:nvSpPr>
            <p:cNvPr name="TextBox 20" id="20"/>
            <p:cNvSpPr txBox="true"/>
            <p:nvPr/>
          </p:nvSpPr>
          <p:spPr>
            <a:xfrm>
              <a:off x="0" y="-57150"/>
              <a:ext cx="661480" cy="453390"/>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02</a:t>
              </a:r>
            </a:p>
          </p:txBody>
        </p:sp>
      </p:grpSp>
      <p:sp>
        <p:nvSpPr>
          <p:cNvPr name="Freeform 21" id="21"/>
          <p:cNvSpPr/>
          <p:nvPr/>
        </p:nvSpPr>
        <p:spPr>
          <a:xfrm flipH="false" flipV="false" rot="0">
            <a:off x="1028701" y="6050606"/>
            <a:ext cx="1321096" cy="1321096"/>
          </a:xfrm>
          <a:custGeom>
            <a:avLst/>
            <a:gdLst/>
            <a:ahLst/>
            <a:cxnLst/>
            <a:rect r="r" b="b" t="t" l="l"/>
            <a:pathLst>
              <a:path h="1321096" w="1321096">
                <a:moveTo>
                  <a:pt x="0" y="0"/>
                </a:moveTo>
                <a:lnTo>
                  <a:pt x="1321096" y="0"/>
                </a:lnTo>
                <a:lnTo>
                  <a:pt x="1321096" y="1321096"/>
                </a:lnTo>
                <a:lnTo>
                  <a:pt x="0" y="13210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1205732" y="6451644"/>
            <a:ext cx="967035" cy="579274"/>
            <a:chOff x="0" y="0"/>
            <a:chExt cx="661480" cy="396240"/>
          </a:xfrm>
        </p:grpSpPr>
        <p:sp>
          <p:nvSpPr>
            <p:cNvPr name="Freeform 23" id="23"/>
            <p:cNvSpPr/>
            <p:nvPr/>
          </p:nvSpPr>
          <p:spPr>
            <a:xfrm flipH="false" flipV="false" rot="0">
              <a:off x="0" y="0"/>
              <a:ext cx="661480" cy="396240"/>
            </a:xfrm>
            <a:custGeom>
              <a:avLst/>
              <a:gdLst/>
              <a:ahLst/>
              <a:cxnLst/>
              <a:rect r="r" b="b" t="t" l="l"/>
              <a:pathLst>
                <a:path h="396240" w="661480">
                  <a:moveTo>
                    <a:pt x="0" y="0"/>
                  </a:moveTo>
                  <a:lnTo>
                    <a:pt x="661480" y="0"/>
                  </a:lnTo>
                  <a:lnTo>
                    <a:pt x="661480" y="396240"/>
                  </a:lnTo>
                  <a:lnTo>
                    <a:pt x="0" y="396240"/>
                  </a:lnTo>
                  <a:close/>
                </a:path>
              </a:pathLst>
            </a:custGeom>
            <a:solidFill>
              <a:srgbClr val="000000">
                <a:alpha val="0"/>
              </a:srgbClr>
            </a:solidFill>
          </p:spPr>
        </p:sp>
        <p:sp>
          <p:nvSpPr>
            <p:cNvPr name="TextBox 24" id="24"/>
            <p:cNvSpPr txBox="true"/>
            <p:nvPr/>
          </p:nvSpPr>
          <p:spPr>
            <a:xfrm>
              <a:off x="0" y="-57150"/>
              <a:ext cx="661480" cy="453390"/>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03</a:t>
              </a:r>
            </a:p>
          </p:txBody>
        </p:sp>
      </p:grpSp>
      <p:sp>
        <p:nvSpPr>
          <p:cNvPr name="Freeform 25" id="25"/>
          <p:cNvSpPr/>
          <p:nvPr/>
        </p:nvSpPr>
        <p:spPr>
          <a:xfrm flipH="false" flipV="false" rot="0">
            <a:off x="1028700" y="7879116"/>
            <a:ext cx="1321096" cy="1321096"/>
          </a:xfrm>
          <a:custGeom>
            <a:avLst/>
            <a:gdLst/>
            <a:ahLst/>
            <a:cxnLst/>
            <a:rect r="r" b="b" t="t" l="l"/>
            <a:pathLst>
              <a:path h="1321096" w="1321096">
                <a:moveTo>
                  <a:pt x="0" y="0"/>
                </a:moveTo>
                <a:lnTo>
                  <a:pt x="1321096" y="0"/>
                </a:lnTo>
                <a:lnTo>
                  <a:pt x="1321096" y="1321095"/>
                </a:lnTo>
                <a:lnTo>
                  <a:pt x="0" y="1321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6" id="26"/>
          <p:cNvGrpSpPr/>
          <p:nvPr/>
        </p:nvGrpSpPr>
        <p:grpSpPr>
          <a:xfrm rot="0">
            <a:off x="1205730" y="8250027"/>
            <a:ext cx="967035" cy="579274"/>
            <a:chOff x="0" y="0"/>
            <a:chExt cx="661480" cy="396240"/>
          </a:xfrm>
        </p:grpSpPr>
        <p:sp>
          <p:nvSpPr>
            <p:cNvPr name="Freeform 27" id="27"/>
            <p:cNvSpPr/>
            <p:nvPr/>
          </p:nvSpPr>
          <p:spPr>
            <a:xfrm flipH="false" flipV="false" rot="0">
              <a:off x="0" y="0"/>
              <a:ext cx="661480" cy="396240"/>
            </a:xfrm>
            <a:custGeom>
              <a:avLst/>
              <a:gdLst/>
              <a:ahLst/>
              <a:cxnLst/>
              <a:rect r="r" b="b" t="t" l="l"/>
              <a:pathLst>
                <a:path h="396240" w="661480">
                  <a:moveTo>
                    <a:pt x="0" y="0"/>
                  </a:moveTo>
                  <a:lnTo>
                    <a:pt x="661480" y="0"/>
                  </a:lnTo>
                  <a:lnTo>
                    <a:pt x="661480" y="396240"/>
                  </a:lnTo>
                  <a:lnTo>
                    <a:pt x="0" y="396240"/>
                  </a:lnTo>
                  <a:close/>
                </a:path>
              </a:pathLst>
            </a:custGeom>
            <a:solidFill>
              <a:srgbClr val="000000">
                <a:alpha val="0"/>
              </a:srgbClr>
            </a:solidFill>
          </p:spPr>
        </p:sp>
        <p:sp>
          <p:nvSpPr>
            <p:cNvPr name="TextBox 28" id="28"/>
            <p:cNvSpPr txBox="true"/>
            <p:nvPr/>
          </p:nvSpPr>
          <p:spPr>
            <a:xfrm>
              <a:off x="0" y="-57150"/>
              <a:ext cx="661480" cy="453390"/>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04</a:t>
              </a:r>
            </a:p>
          </p:txBody>
        </p:sp>
      </p:grpSp>
      <p:grpSp>
        <p:nvGrpSpPr>
          <p:cNvPr name="Group 29" id="29"/>
          <p:cNvGrpSpPr/>
          <p:nvPr/>
        </p:nvGrpSpPr>
        <p:grpSpPr>
          <a:xfrm rot="0">
            <a:off x="2740493" y="4642848"/>
            <a:ext cx="11418637" cy="1240375"/>
            <a:chOff x="0" y="0"/>
            <a:chExt cx="15224849" cy="1653833"/>
          </a:xfrm>
        </p:grpSpPr>
        <p:sp>
          <p:nvSpPr>
            <p:cNvPr name="Freeform 30" id="30"/>
            <p:cNvSpPr/>
            <p:nvPr/>
          </p:nvSpPr>
          <p:spPr>
            <a:xfrm flipH="false" flipV="false" rot="0">
              <a:off x="0" y="0"/>
              <a:ext cx="15224849" cy="1653833"/>
            </a:xfrm>
            <a:custGeom>
              <a:avLst/>
              <a:gdLst/>
              <a:ahLst/>
              <a:cxnLst/>
              <a:rect r="r" b="b" t="t" l="l"/>
              <a:pathLst>
                <a:path h="1653833" w="15224849">
                  <a:moveTo>
                    <a:pt x="0" y="0"/>
                  </a:moveTo>
                  <a:lnTo>
                    <a:pt x="15224849" y="0"/>
                  </a:lnTo>
                  <a:lnTo>
                    <a:pt x="15224849" y="1653833"/>
                  </a:lnTo>
                  <a:lnTo>
                    <a:pt x="0" y="1653833"/>
                  </a:lnTo>
                  <a:close/>
                </a:path>
              </a:pathLst>
            </a:custGeom>
            <a:solidFill>
              <a:srgbClr val="000000">
                <a:alpha val="0"/>
              </a:srgbClr>
            </a:solidFill>
          </p:spPr>
        </p:sp>
        <p:sp>
          <p:nvSpPr>
            <p:cNvPr name="TextBox 31" id="31"/>
            <p:cNvSpPr txBox="true"/>
            <p:nvPr/>
          </p:nvSpPr>
          <p:spPr>
            <a:xfrm>
              <a:off x="0" y="-38100"/>
              <a:ext cx="15224849" cy="1691933"/>
            </a:xfrm>
            <a:prstGeom prst="rect">
              <a:avLst/>
            </a:prstGeom>
          </p:spPr>
          <p:txBody>
            <a:bodyPr anchor="t" rtlCol="false" tIns="0" lIns="0" bIns="0" rIns="0"/>
            <a:lstStyle/>
            <a:p>
              <a:pPr algn="just">
                <a:lnSpc>
                  <a:spcPts val="3359"/>
                </a:lnSpc>
              </a:pPr>
              <a:r>
                <a:rPr lang="en-US" sz="2400">
                  <a:solidFill>
                    <a:srgbClr val="1F2020"/>
                  </a:solidFill>
                  <a:latin typeface="Open Sans"/>
                  <a:ea typeface="Open Sans"/>
                  <a:cs typeface="Open Sans"/>
                  <a:sym typeface="Open Sans"/>
                </a:rPr>
                <a:t>U</a:t>
              </a:r>
              <a:r>
                <a:rPr lang="en-US" sz="2400">
                  <a:solidFill>
                    <a:srgbClr val="1F2020"/>
                  </a:solidFill>
                  <a:latin typeface="Open Sans"/>
                  <a:ea typeface="Open Sans"/>
                  <a:cs typeface="Open Sans"/>
                  <a:sym typeface="Open Sans"/>
                </a:rPr>
                <a:t>sers face privacy risks as their data can be collected and shared without consent, and they lack true ownership of their personal content.</a:t>
              </a:r>
            </a:p>
          </p:txBody>
        </p:sp>
      </p:grpSp>
      <p:grpSp>
        <p:nvGrpSpPr>
          <p:cNvPr name="Group 32" id="32"/>
          <p:cNvGrpSpPr/>
          <p:nvPr/>
        </p:nvGrpSpPr>
        <p:grpSpPr>
          <a:xfrm rot="0">
            <a:off x="2740493" y="3982649"/>
            <a:ext cx="6706068" cy="660200"/>
            <a:chOff x="0" y="0"/>
            <a:chExt cx="8941424" cy="880266"/>
          </a:xfrm>
        </p:grpSpPr>
        <p:sp>
          <p:nvSpPr>
            <p:cNvPr name="Freeform 33" id="33"/>
            <p:cNvSpPr/>
            <p:nvPr/>
          </p:nvSpPr>
          <p:spPr>
            <a:xfrm flipH="false" flipV="false" rot="0">
              <a:off x="0" y="0"/>
              <a:ext cx="8941424" cy="880266"/>
            </a:xfrm>
            <a:custGeom>
              <a:avLst/>
              <a:gdLst/>
              <a:ahLst/>
              <a:cxnLst/>
              <a:rect r="r" b="b" t="t" l="l"/>
              <a:pathLst>
                <a:path h="880266" w="8941424">
                  <a:moveTo>
                    <a:pt x="0" y="0"/>
                  </a:moveTo>
                  <a:lnTo>
                    <a:pt x="8941424" y="0"/>
                  </a:lnTo>
                  <a:lnTo>
                    <a:pt x="8941424" y="880266"/>
                  </a:lnTo>
                  <a:lnTo>
                    <a:pt x="0" y="880266"/>
                  </a:lnTo>
                  <a:close/>
                </a:path>
              </a:pathLst>
            </a:custGeom>
            <a:solidFill>
              <a:srgbClr val="000000">
                <a:alpha val="0"/>
              </a:srgbClr>
            </a:solidFill>
          </p:spPr>
        </p:sp>
        <p:sp>
          <p:nvSpPr>
            <p:cNvPr name="TextBox 34" id="34"/>
            <p:cNvSpPr txBox="true"/>
            <p:nvPr/>
          </p:nvSpPr>
          <p:spPr>
            <a:xfrm>
              <a:off x="0" y="-57150"/>
              <a:ext cx="8941424" cy="937416"/>
            </a:xfrm>
            <a:prstGeom prst="rect">
              <a:avLst/>
            </a:prstGeom>
          </p:spPr>
          <p:txBody>
            <a:bodyPr anchor="t" rtlCol="false" tIns="0" lIns="0" bIns="0" rIns="0"/>
            <a:lstStyle/>
            <a:p>
              <a:pPr algn="l">
                <a:lnSpc>
                  <a:spcPts val="4480"/>
                </a:lnSpc>
              </a:pPr>
              <a:r>
                <a:rPr lang="en-US" sz="3200" b="true">
                  <a:solidFill>
                    <a:srgbClr val="305A72"/>
                  </a:solidFill>
                  <a:latin typeface="Open Sans Bold"/>
                  <a:ea typeface="Open Sans Bold"/>
                  <a:cs typeface="Open Sans Bold"/>
                  <a:sym typeface="Open Sans Bold"/>
                </a:rPr>
                <a:t>P</a:t>
              </a:r>
              <a:r>
                <a:rPr lang="en-US" sz="3200" b="true">
                  <a:solidFill>
                    <a:srgbClr val="305A72"/>
                  </a:solidFill>
                  <a:latin typeface="Open Sans Bold"/>
                  <a:ea typeface="Open Sans Bold"/>
                  <a:cs typeface="Open Sans Bold"/>
                  <a:sym typeface="Open Sans Bold"/>
                </a:rPr>
                <a:t>rivacy and Ownership Issues:</a:t>
              </a:r>
            </a:p>
          </p:txBody>
        </p:sp>
      </p:grpSp>
      <p:grpSp>
        <p:nvGrpSpPr>
          <p:cNvPr name="Group 35" id="35"/>
          <p:cNvGrpSpPr/>
          <p:nvPr/>
        </p:nvGrpSpPr>
        <p:grpSpPr>
          <a:xfrm rot="0">
            <a:off x="2740493" y="5883223"/>
            <a:ext cx="11418637" cy="1821621"/>
            <a:chOff x="0" y="0"/>
            <a:chExt cx="15224849" cy="2428829"/>
          </a:xfrm>
        </p:grpSpPr>
        <p:grpSp>
          <p:nvGrpSpPr>
            <p:cNvPr name="Group 36" id="36"/>
            <p:cNvGrpSpPr/>
            <p:nvPr/>
          </p:nvGrpSpPr>
          <p:grpSpPr>
            <a:xfrm rot="0">
              <a:off x="0" y="774995"/>
              <a:ext cx="15224849" cy="1653833"/>
              <a:chOff x="0" y="0"/>
              <a:chExt cx="15224849" cy="1653833"/>
            </a:xfrm>
          </p:grpSpPr>
          <p:sp>
            <p:nvSpPr>
              <p:cNvPr name="Freeform 37" id="37"/>
              <p:cNvSpPr/>
              <p:nvPr/>
            </p:nvSpPr>
            <p:spPr>
              <a:xfrm flipH="false" flipV="false" rot="0">
                <a:off x="0" y="0"/>
                <a:ext cx="15224849" cy="1653833"/>
              </a:xfrm>
              <a:custGeom>
                <a:avLst/>
                <a:gdLst/>
                <a:ahLst/>
                <a:cxnLst/>
                <a:rect r="r" b="b" t="t" l="l"/>
                <a:pathLst>
                  <a:path h="1653833" w="15224849">
                    <a:moveTo>
                      <a:pt x="0" y="0"/>
                    </a:moveTo>
                    <a:lnTo>
                      <a:pt x="15224849" y="0"/>
                    </a:lnTo>
                    <a:lnTo>
                      <a:pt x="15224849" y="1653833"/>
                    </a:lnTo>
                    <a:lnTo>
                      <a:pt x="0" y="1653833"/>
                    </a:lnTo>
                    <a:close/>
                  </a:path>
                </a:pathLst>
              </a:custGeom>
              <a:solidFill>
                <a:srgbClr val="000000">
                  <a:alpha val="0"/>
                </a:srgbClr>
              </a:solidFill>
            </p:spPr>
          </p:sp>
          <p:sp>
            <p:nvSpPr>
              <p:cNvPr name="TextBox 38" id="38"/>
              <p:cNvSpPr txBox="true"/>
              <p:nvPr/>
            </p:nvSpPr>
            <p:spPr>
              <a:xfrm>
                <a:off x="0" y="-38100"/>
                <a:ext cx="15224849" cy="1691933"/>
              </a:xfrm>
              <a:prstGeom prst="rect">
                <a:avLst/>
              </a:prstGeom>
            </p:spPr>
            <p:txBody>
              <a:bodyPr anchor="t" rtlCol="false" tIns="0" lIns="0" bIns="0" rIns="0"/>
              <a:lstStyle/>
              <a:p>
                <a:pPr algn="just">
                  <a:lnSpc>
                    <a:spcPts val="3359"/>
                  </a:lnSpc>
                </a:pPr>
                <a:r>
                  <a:rPr lang="en-US" sz="2400">
                    <a:solidFill>
                      <a:srgbClr val="1F2020"/>
                    </a:solidFill>
                    <a:latin typeface="Open Sans"/>
                    <a:ea typeface="Open Sans"/>
                    <a:cs typeface="Open Sans"/>
                    <a:sym typeface="Open Sans"/>
                  </a:rPr>
                  <a:t>Platfo</a:t>
                </a:r>
                <a:r>
                  <a:rPr lang="en-US" sz="2400">
                    <a:solidFill>
                      <a:srgbClr val="1F2020"/>
                    </a:solidFill>
                    <a:latin typeface="Open Sans"/>
                    <a:ea typeface="Open Sans"/>
                    <a:cs typeface="Open Sans"/>
                    <a:sym typeface="Open Sans"/>
                  </a:rPr>
                  <a:t>rms can arbitrarily censor or suppress content, limiting free expression and transparency.</a:t>
                </a:r>
              </a:p>
            </p:txBody>
          </p:sp>
        </p:grpSp>
        <p:grpSp>
          <p:nvGrpSpPr>
            <p:cNvPr name="Group 39" id="39"/>
            <p:cNvGrpSpPr/>
            <p:nvPr/>
          </p:nvGrpSpPr>
          <p:grpSpPr>
            <a:xfrm rot="0">
              <a:off x="0" y="0"/>
              <a:ext cx="7612425" cy="880266"/>
              <a:chOff x="0" y="0"/>
              <a:chExt cx="7612425" cy="880266"/>
            </a:xfrm>
          </p:grpSpPr>
          <p:sp>
            <p:nvSpPr>
              <p:cNvPr name="Freeform 40" id="40"/>
              <p:cNvSpPr/>
              <p:nvPr/>
            </p:nvSpPr>
            <p:spPr>
              <a:xfrm flipH="false" flipV="false" rot="0">
                <a:off x="0" y="0"/>
                <a:ext cx="7612424" cy="880266"/>
              </a:xfrm>
              <a:custGeom>
                <a:avLst/>
                <a:gdLst/>
                <a:ahLst/>
                <a:cxnLst/>
                <a:rect r="r" b="b" t="t" l="l"/>
                <a:pathLst>
                  <a:path h="880266" w="7612424">
                    <a:moveTo>
                      <a:pt x="0" y="0"/>
                    </a:moveTo>
                    <a:lnTo>
                      <a:pt x="7612424" y="0"/>
                    </a:lnTo>
                    <a:lnTo>
                      <a:pt x="7612424" y="880266"/>
                    </a:lnTo>
                    <a:lnTo>
                      <a:pt x="0" y="880266"/>
                    </a:lnTo>
                    <a:close/>
                  </a:path>
                </a:pathLst>
              </a:custGeom>
              <a:solidFill>
                <a:srgbClr val="000000">
                  <a:alpha val="0"/>
                </a:srgbClr>
              </a:solidFill>
            </p:spPr>
          </p:sp>
          <p:sp>
            <p:nvSpPr>
              <p:cNvPr name="TextBox 41" id="41"/>
              <p:cNvSpPr txBox="true"/>
              <p:nvPr/>
            </p:nvSpPr>
            <p:spPr>
              <a:xfrm>
                <a:off x="0" y="-57150"/>
                <a:ext cx="7612425" cy="937416"/>
              </a:xfrm>
              <a:prstGeom prst="rect">
                <a:avLst/>
              </a:prstGeom>
            </p:spPr>
            <p:txBody>
              <a:bodyPr anchor="t" rtlCol="false" tIns="0" lIns="0" bIns="0" rIns="0"/>
              <a:lstStyle/>
              <a:p>
                <a:pPr algn="l">
                  <a:lnSpc>
                    <a:spcPts val="4480"/>
                  </a:lnSpc>
                </a:pPr>
                <a:r>
                  <a:rPr lang="en-US" sz="3200" b="true">
                    <a:solidFill>
                      <a:srgbClr val="305A72"/>
                    </a:solidFill>
                    <a:latin typeface="Open Sans Bold"/>
                    <a:ea typeface="Open Sans Bold"/>
                    <a:cs typeface="Open Sans Bold"/>
                    <a:sym typeface="Open Sans Bold"/>
                  </a:rPr>
                  <a:t>Censo</a:t>
                </a:r>
                <a:r>
                  <a:rPr lang="en-US" sz="3200" b="true">
                    <a:solidFill>
                      <a:srgbClr val="305A72"/>
                    </a:solidFill>
                    <a:latin typeface="Open Sans Bold"/>
                    <a:ea typeface="Open Sans Bold"/>
                    <a:cs typeface="Open Sans Bold"/>
                    <a:sym typeface="Open Sans Bold"/>
                  </a:rPr>
                  <a:t>rship and Bias:</a:t>
                </a:r>
              </a:p>
            </p:txBody>
          </p:sp>
        </p:grpSp>
      </p:grpSp>
      <p:grpSp>
        <p:nvGrpSpPr>
          <p:cNvPr name="Group 42" id="42"/>
          <p:cNvGrpSpPr/>
          <p:nvPr/>
        </p:nvGrpSpPr>
        <p:grpSpPr>
          <a:xfrm rot="0">
            <a:off x="2740493" y="8233433"/>
            <a:ext cx="11418637" cy="1331098"/>
            <a:chOff x="0" y="0"/>
            <a:chExt cx="15224849" cy="1774797"/>
          </a:xfrm>
        </p:grpSpPr>
        <p:sp>
          <p:nvSpPr>
            <p:cNvPr name="Freeform 43" id="43"/>
            <p:cNvSpPr/>
            <p:nvPr/>
          </p:nvSpPr>
          <p:spPr>
            <a:xfrm flipH="false" flipV="false" rot="0">
              <a:off x="0" y="0"/>
              <a:ext cx="15224849" cy="1774797"/>
            </a:xfrm>
            <a:custGeom>
              <a:avLst/>
              <a:gdLst/>
              <a:ahLst/>
              <a:cxnLst/>
              <a:rect r="r" b="b" t="t" l="l"/>
              <a:pathLst>
                <a:path h="1774797" w="15224849">
                  <a:moveTo>
                    <a:pt x="0" y="0"/>
                  </a:moveTo>
                  <a:lnTo>
                    <a:pt x="15224849" y="0"/>
                  </a:lnTo>
                  <a:lnTo>
                    <a:pt x="15224849" y="1774797"/>
                  </a:lnTo>
                  <a:lnTo>
                    <a:pt x="0" y="1774797"/>
                  </a:lnTo>
                  <a:close/>
                </a:path>
              </a:pathLst>
            </a:custGeom>
            <a:solidFill>
              <a:srgbClr val="000000">
                <a:alpha val="0"/>
              </a:srgbClr>
            </a:solidFill>
          </p:spPr>
        </p:sp>
        <p:sp>
          <p:nvSpPr>
            <p:cNvPr name="TextBox 44" id="44"/>
            <p:cNvSpPr txBox="true"/>
            <p:nvPr/>
          </p:nvSpPr>
          <p:spPr>
            <a:xfrm>
              <a:off x="0" y="-38100"/>
              <a:ext cx="15224849" cy="1812897"/>
            </a:xfrm>
            <a:prstGeom prst="rect">
              <a:avLst/>
            </a:prstGeom>
          </p:spPr>
          <p:txBody>
            <a:bodyPr anchor="t" rtlCol="false" tIns="0" lIns="0" bIns="0" rIns="0"/>
            <a:lstStyle/>
            <a:p>
              <a:pPr algn="just">
                <a:lnSpc>
                  <a:spcPts val="3359"/>
                </a:lnSpc>
              </a:pPr>
              <a:r>
                <a:rPr lang="en-US" sz="2400">
                  <a:solidFill>
                    <a:srgbClr val="1F2020"/>
                  </a:solidFill>
                  <a:latin typeface="Open Sans"/>
                  <a:ea typeface="Open Sans"/>
                  <a:cs typeface="Open Sans"/>
                  <a:sym typeface="Open Sans"/>
                </a:rPr>
                <a:t>Centralized sy</a:t>
              </a:r>
              <a:r>
                <a:rPr lang="en-US" sz="2400">
                  <a:solidFill>
                    <a:srgbClr val="1F2020"/>
                  </a:solidFill>
                  <a:latin typeface="Open Sans"/>
                  <a:ea typeface="Open Sans"/>
                  <a:cs typeface="Open Sans"/>
                  <a:sym typeface="Open Sans"/>
                </a:rPr>
                <a:t>stems are prone to single points of failure, while existing decentralized networks often struggle with usability, scalability, and effective governance.</a:t>
              </a:r>
            </a:p>
          </p:txBody>
        </p:sp>
      </p:grpSp>
      <p:grpSp>
        <p:nvGrpSpPr>
          <p:cNvPr name="Group 45" id="45"/>
          <p:cNvGrpSpPr/>
          <p:nvPr/>
        </p:nvGrpSpPr>
        <p:grpSpPr>
          <a:xfrm rot="0">
            <a:off x="2740493" y="7573233"/>
            <a:ext cx="12234975" cy="625486"/>
            <a:chOff x="0" y="0"/>
            <a:chExt cx="16313300" cy="833981"/>
          </a:xfrm>
        </p:grpSpPr>
        <p:sp>
          <p:nvSpPr>
            <p:cNvPr name="Freeform 46" id="46"/>
            <p:cNvSpPr/>
            <p:nvPr/>
          </p:nvSpPr>
          <p:spPr>
            <a:xfrm flipH="false" flipV="false" rot="0">
              <a:off x="0" y="0"/>
              <a:ext cx="16313299" cy="833981"/>
            </a:xfrm>
            <a:custGeom>
              <a:avLst/>
              <a:gdLst/>
              <a:ahLst/>
              <a:cxnLst/>
              <a:rect r="r" b="b" t="t" l="l"/>
              <a:pathLst>
                <a:path h="833981" w="16313299">
                  <a:moveTo>
                    <a:pt x="0" y="0"/>
                  </a:moveTo>
                  <a:lnTo>
                    <a:pt x="16313299" y="0"/>
                  </a:lnTo>
                  <a:lnTo>
                    <a:pt x="16313299" y="833981"/>
                  </a:lnTo>
                  <a:lnTo>
                    <a:pt x="0" y="833981"/>
                  </a:lnTo>
                  <a:close/>
                </a:path>
              </a:pathLst>
            </a:custGeom>
            <a:solidFill>
              <a:srgbClr val="000000">
                <a:alpha val="0"/>
              </a:srgbClr>
            </a:solidFill>
          </p:spPr>
        </p:sp>
        <p:sp>
          <p:nvSpPr>
            <p:cNvPr name="TextBox 47" id="47"/>
            <p:cNvSpPr txBox="true"/>
            <p:nvPr/>
          </p:nvSpPr>
          <p:spPr>
            <a:xfrm>
              <a:off x="0" y="-57150"/>
              <a:ext cx="16313300" cy="891131"/>
            </a:xfrm>
            <a:prstGeom prst="rect">
              <a:avLst/>
            </a:prstGeom>
          </p:spPr>
          <p:txBody>
            <a:bodyPr anchor="t" rtlCol="false" tIns="0" lIns="0" bIns="0" rIns="0"/>
            <a:lstStyle/>
            <a:p>
              <a:pPr algn="l">
                <a:lnSpc>
                  <a:spcPts val="4200"/>
                </a:lnSpc>
              </a:pPr>
              <a:r>
                <a:rPr lang="en-US" sz="3000" b="true">
                  <a:solidFill>
                    <a:srgbClr val="305A72"/>
                  </a:solidFill>
                  <a:latin typeface="Open Sans Bold"/>
                  <a:ea typeface="Open Sans Bold"/>
                  <a:cs typeface="Open Sans Bold"/>
                  <a:sym typeface="Open Sans Bold"/>
                </a:rPr>
                <a:t>Vulne</a:t>
              </a:r>
              <a:r>
                <a:rPr lang="en-US" sz="3000" b="true">
                  <a:solidFill>
                    <a:srgbClr val="305A72"/>
                  </a:solidFill>
                  <a:latin typeface="Open Sans Bold"/>
                  <a:ea typeface="Open Sans Bold"/>
                  <a:cs typeface="Open Sans Bold"/>
                  <a:sym typeface="Open Sans Bold"/>
                </a:rPr>
                <a:t>rability and Limitations of Decentralized Alternatives:</a:t>
              </a:r>
            </a:p>
          </p:txBody>
        </p:sp>
      </p:grpSp>
      <p:grpSp>
        <p:nvGrpSpPr>
          <p:cNvPr name="Group 48" id="48"/>
          <p:cNvGrpSpPr/>
          <p:nvPr/>
        </p:nvGrpSpPr>
        <p:grpSpPr>
          <a:xfrm rot="0">
            <a:off x="14556149" y="1121335"/>
            <a:ext cx="3005572" cy="4056196"/>
            <a:chOff x="0" y="0"/>
            <a:chExt cx="6267982" cy="8459011"/>
          </a:xfrm>
        </p:grpSpPr>
        <p:sp>
          <p:nvSpPr>
            <p:cNvPr name="Freeform 49" id="49"/>
            <p:cNvSpPr/>
            <p:nvPr/>
          </p:nvSpPr>
          <p:spPr>
            <a:xfrm flipH="false" flipV="false" rot="0">
              <a:off x="0" y="0"/>
              <a:ext cx="6267958" cy="8459089"/>
            </a:xfrm>
            <a:custGeom>
              <a:avLst/>
              <a:gdLst/>
              <a:ahLst/>
              <a:cxnLst/>
              <a:rect r="r" b="b" t="t" l="l"/>
              <a:pathLst>
                <a:path h="8459089" w="6267958">
                  <a:moveTo>
                    <a:pt x="6267958" y="7833360"/>
                  </a:moveTo>
                  <a:cubicBezTo>
                    <a:pt x="6267958" y="8180451"/>
                    <a:pt x="5987161" y="8459089"/>
                    <a:pt x="5642229" y="8459089"/>
                  </a:cubicBezTo>
                  <a:lnTo>
                    <a:pt x="625729" y="8459089"/>
                  </a:lnTo>
                  <a:cubicBezTo>
                    <a:pt x="278638" y="8458962"/>
                    <a:pt x="0" y="8178165"/>
                    <a:pt x="0" y="7833360"/>
                  </a:cubicBezTo>
                  <a:lnTo>
                    <a:pt x="0" y="625729"/>
                  </a:lnTo>
                  <a:cubicBezTo>
                    <a:pt x="0" y="278638"/>
                    <a:pt x="280797" y="0"/>
                    <a:pt x="625729" y="0"/>
                  </a:cubicBezTo>
                  <a:lnTo>
                    <a:pt x="5640070" y="0"/>
                  </a:lnTo>
                  <a:cubicBezTo>
                    <a:pt x="5987161" y="0"/>
                    <a:pt x="6265799" y="280797"/>
                    <a:pt x="6265799" y="625729"/>
                  </a:cubicBezTo>
                  <a:lnTo>
                    <a:pt x="6267958" y="7833361"/>
                  </a:lnTo>
                  <a:close/>
                </a:path>
              </a:pathLst>
            </a:custGeom>
            <a:blipFill>
              <a:blip r:embed="rId8"/>
              <a:stretch>
                <a:fillRect l="-36807" t="0" r="-36807" b="0"/>
              </a:stretch>
            </a:blipFill>
          </p:spPr>
        </p:sp>
      </p:grpSp>
      <p:grpSp>
        <p:nvGrpSpPr>
          <p:cNvPr name="Group 50" id="50"/>
          <p:cNvGrpSpPr/>
          <p:nvPr/>
        </p:nvGrpSpPr>
        <p:grpSpPr>
          <a:xfrm rot="0">
            <a:off x="14556149" y="5352492"/>
            <a:ext cx="3032488" cy="4092522"/>
            <a:chOff x="0" y="0"/>
            <a:chExt cx="6267982" cy="8459011"/>
          </a:xfrm>
        </p:grpSpPr>
        <p:sp>
          <p:nvSpPr>
            <p:cNvPr name="Freeform 51" id="51"/>
            <p:cNvSpPr/>
            <p:nvPr/>
          </p:nvSpPr>
          <p:spPr>
            <a:xfrm flipH="false" flipV="false" rot="0">
              <a:off x="0" y="0"/>
              <a:ext cx="6267958" cy="8459089"/>
            </a:xfrm>
            <a:custGeom>
              <a:avLst/>
              <a:gdLst/>
              <a:ahLst/>
              <a:cxnLst/>
              <a:rect r="r" b="b" t="t" l="l"/>
              <a:pathLst>
                <a:path h="8459089" w="6267958">
                  <a:moveTo>
                    <a:pt x="6267958" y="7833360"/>
                  </a:moveTo>
                  <a:cubicBezTo>
                    <a:pt x="6267958" y="8180451"/>
                    <a:pt x="5987161" y="8459089"/>
                    <a:pt x="5642229" y="8459089"/>
                  </a:cubicBezTo>
                  <a:lnTo>
                    <a:pt x="625729" y="8459089"/>
                  </a:lnTo>
                  <a:cubicBezTo>
                    <a:pt x="278638" y="8458962"/>
                    <a:pt x="0" y="8178165"/>
                    <a:pt x="0" y="7833360"/>
                  </a:cubicBezTo>
                  <a:lnTo>
                    <a:pt x="0" y="625729"/>
                  </a:lnTo>
                  <a:cubicBezTo>
                    <a:pt x="0" y="278638"/>
                    <a:pt x="280797" y="0"/>
                    <a:pt x="625729" y="0"/>
                  </a:cubicBezTo>
                  <a:lnTo>
                    <a:pt x="5640070" y="0"/>
                  </a:lnTo>
                  <a:cubicBezTo>
                    <a:pt x="5987161" y="0"/>
                    <a:pt x="6265799" y="280797"/>
                    <a:pt x="6265799" y="625729"/>
                  </a:cubicBezTo>
                  <a:lnTo>
                    <a:pt x="6267958" y="7833361"/>
                  </a:lnTo>
                  <a:close/>
                </a:path>
              </a:pathLst>
            </a:custGeom>
            <a:blipFill>
              <a:blip r:embed="rId9"/>
              <a:stretch>
                <a:fillRect l="-2717" t="0" r="-2717"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75566" y="9173687"/>
            <a:ext cx="1024867" cy="1024867"/>
          </a:xfrm>
          <a:custGeom>
            <a:avLst/>
            <a:gdLst/>
            <a:ahLst/>
            <a:cxnLst/>
            <a:rect r="r" b="b" t="t" l="l"/>
            <a:pathLst>
              <a:path h="1024867" w="1024867">
                <a:moveTo>
                  <a:pt x="0" y="0"/>
                </a:moveTo>
                <a:lnTo>
                  <a:pt x="1024868" y="0"/>
                </a:lnTo>
                <a:lnTo>
                  <a:pt x="1024868" y="1024867"/>
                </a:lnTo>
                <a:lnTo>
                  <a:pt x="0" y="1024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44424" y="243161"/>
            <a:ext cx="10240387" cy="10467826"/>
          </a:xfrm>
          <a:custGeom>
            <a:avLst/>
            <a:gdLst/>
            <a:ahLst/>
            <a:cxnLst/>
            <a:rect r="r" b="b" t="t" l="l"/>
            <a:pathLst>
              <a:path h="10467826" w="10240387">
                <a:moveTo>
                  <a:pt x="0" y="0"/>
                </a:moveTo>
                <a:lnTo>
                  <a:pt x="10240387" y="0"/>
                </a:lnTo>
                <a:lnTo>
                  <a:pt x="10240387" y="10467827"/>
                </a:lnTo>
                <a:lnTo>
                  <a:pt x="0" y="10467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043771" y="8285617"/>
            <a:ext cx="8595481" cy="2175700"/>
            <a:chOff x="0" y="0"/>
            <a:chExt cx="11460641" cy="2900934"/>
          </a:xfrm>
        </p:grpSpPr>
        <p:sp>
          <p:nvSpPr>
            <p:cNvPr name="Freeform 5" id="5"/>
            <p:cNvSpPr/>
            <p:nvPr/>
          </p:nvSpPr>
          <p:spPr>
            <a:xfrm flipH="false" flipV="false" rot="0">
              <a:off x="0" y="0"/>
              <a:ext cx="11460641" cy="2900934"/>
            </a:xfrm>
            <a:custGeom>
              <a:avLst/>
              <a:gdLst/>
              <a:ahLst/>
              <a:cxnLst/>
              <a:rect r="r" b="b" t="t" l="l"/>
              <a:pathLst>
                <a:path h="2900934" w="11460641">
                  <a:moveTo>
                    <a:pt x="0" y="0"/>
                  </a:moveTo>
                  <a:lnTo>
                    <a:pt x="11460641" y="0"/>
                  </a:lnTo>
                  <a:lnTo>
                    <a:pt x="11460641" y="2900934"/>
                  </a:lnTo>
                  <a:lnTo>
                    <a:pt x="0" y="2900934"/>
                  </a:lnTo>
                  <a:close/>
                </a:path>
              </a:pathLst>
            </a:custGeom>
            <a:solidFill>
              <a:srgbClr val="000000">
                <a:alpha val="0"/>
              </a:srgbClr>
            </a:solidFill>
          </p:spPr>
        </p:sp>
        <p:sp>
          <p:nvSpPr>
            <p:cNvPr name="TextBox 6" id="6"/>
            <p:cNvSpPr txBox="true"/>
            <p:nvPr/>
          </p:nvSpPr>
          <p:spPr>
            <a:xfrm>
              <a:off x="0" y="-38100"/>
              <a:ext cx="11460641" cy="2939034"/>
            </a:xfrm>
            <a:prstGeom prst="rect">
              <a:avLst/>
            </a:prstGeom>
          </p:spPr>
          <p:txBody>
            <a:bodyPr anchor="t" rtlCol="false" tIns="0" lIns="0" bIns="0" rIns="0"/>
            <a:lstStyle/>
            <a:p>
              <a:pPr algn="l">
                <a:lnSpc>
                  <a:spcPts val="3360"/>
                </a:lnSpc>
              </a:pPr>
              <a:r>
                <a:rPr lang="en-US" sz="2400">
                  <a:solidFill>
                    <a:srgbClr val="1F2020"/>
                  </a:solidFill>
                  <a:latin typeface="Open Sans"/>
                  <a:ea typeface="Open Sans"/>
                  <a:cs typeface="Open Sans"/>
                  <a:sym typeface="Open Sans"/>
                </a:rPr>
                <a:t>A native token system incentivizes active participation, rewards high-quality content, and supports community-led governance through staking and voting mechanisms.</a:t>
              </a:r>
            </a:p>
            <a:p>
              <a:pPr algn="l">
                <a:lnSpc>
                  <a:spcPts val="3360"/>
                </a:lnSpc>
              </a:pPr>
            </a:p>
            <a:p>
              <a:pPr algn="l">
                <a:lnSpc>
                  <a:spcPts val="3360"/>
                </a:lnSpc>
              </a:pPr>
            </a:p>
          </p:txBody>
        </p:sp>
      </p:grpSp>
      <p:sp>
        <p:nvSpPr>
          <p:cNvPr name="Freeform 7" id="7"/>
          <p:cNvSpPr/>
          <p:nvPr/>
        </p:nvSpPr>
        <p:spPr>
          <a:xfrm flipH="false" flipV="false" rot="0">
            <a:off x="17497229" y="9686121"/>
            <a:ext cx="1024867" cy="1024867"/>
          </a:xfrm>
          <a:custGeom>
            <a:avLst/>
            <a:gdLst/>
            <a:ahLst/>
            <a:cxnLst/>
            <a:rect r="r" b="b" t="t" l="l"/>
            <a:pathLst>
              <a:path h="1024867" w="1024867">
                <a:moveTo>
                  <a:pt x="0" y="0"/>
                </a:moveTo>
                <a:lnTo>
                  <a:pt x="1024867" y="0"/>
                </a:lnTo>
                <a:lnTo>
                  <a:pt x="1024867" y="1024867"/>
                </a:lnTo>
                <a:lnTo>
                  <a:pt x="0" y="1024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500690" y="696821"/>
            <a:ext cx="6154538" cy="3964963"/>
            <a:chOff x="0" y="0"/>
            <a:chExt cx="8206050" cy="5286617"/>
          </a:xfrm>
        </p:grpSpPr>
        <p:sp>
          <p:nvSpPr>
            <p:cNvPr name="Freeform 9" id="9"/>
            <p:cNvSpPr/>
            <p:nvPr/>
          </p:nvSpPr>
          <p:spPr>
            <a:xfrm flipH="false" flipV="false" rot="0">
              <a:off x="0" y="0"/>
              <a:ext cx="8206040" cy="5286629"/>
            </a:xfrm>
            <a:custGeom>
              <a:avLst/>
              <a:gdLst/>
              <a:ahLst/>
              <a:cxnLst/>
              <a:rect r="r" b="b" t="t" l="l"/>
              <a:pathLst>
                <a:path h="5286629" w="8206040">
                  <a:moveTo>
                    <a:pt x="0" y="0"/>
                  </a:moveTo>
                  <a:lnTo>
                    <a:pt x="8206040" y="0"/>
                  </a:lnTo>
                  <a:lnTo>
                    <a:pt x="8206040" y="5286629"/>
                  </a:lnTo>
                  <a:lnTo>
                    <a:pt x="0" y="5286629"/>
                  </a:lnTo>
                  <a:lnTo>
                    <a:pt x="0" y="0"/>
                  </a:lnTo>
                  <a:close/>
                </a:path>
              </a:pathLst>
            </a:custGeom>
            <a:blipFill>
              <a:blip r:embed="rId6"/>
              <a:stretch>
                <a:fillRect l="-1538" t="0" r="-1539" b="0"/>
              </a:stretch>
            </a:blipFill>
          </p:spPr>
        </p:sp>
      </p:grpSp>
      <p:grpSp>
        <p:nvGrpSpPr>
          <p:cNvPr name="Group 10" id="10"/>
          <p:cNvGrpSpPr/>
          <p:nvPr/>
        </p:nvGrpSpPr>
        <p:grpSpPr>
          <a:xfrm rot="0">
            <a:off x="469033" y="5039369"/>
            <a:ext cx="6217852" cy="4830177"/>
            <a:chOff x="0" y="0"/>
            <a:chExt cx="8290469" cy="6440236"/>
          </a:xfrm>
        </p:grpSpPr>
        <p:sp>
          <p:nvSpPr>
            <p:cNvPr name="Freeform 11" id="11"/>
            <p:cNvSpPr/>
            <p:nvPr/>
          </p:nvSpPr>
          <p:spPr>
            <a:xfrm flipH="false" flipV="false" rot="0">
              <a:off x="0" y="0"/>
              <a:ext cx="8290433" cy="6440297"/>
            </a:xfrm>
            <a:custGeom>
              <a:avLst/>
              <a:gdLst/>
              <a:ahLst/>
              <a:cxnLst/>
              <a:rect r="r" b="b" t="t" l="l"/>
              <a:pathLst>
                <a:path h="6440297" w="8290433">
                  <a:moveTo>
                    <a:pt x="0" y="0"/>
                  </a:moveTo>
                  <a:lnTo>
                    <a:pt x="8290433" y="0"/>
                  </a:lnTo>
                  <a:lnTo>
                    <a:pt x="8290433" y="6440297"/>
                  </a:lnTo>
                  <a:lnTo>
                    <a:pt x="0" y="6440297"/>
                  </a:lnTo>
                  <a:lnTo>
                    <a:pt x="0" y="0"/>
                  </a:lnTo>
                  <a:close/>
                </a:path>
              </a:pathLst>
            </a:custGeom>
            <a:blipFill>
              <a:blip r:embed="rId7"/>
              <a:stretch>
                <a:fillRect l="0" t="0" r="0" b="0"/>
              </a:stretch>
            </a:blipFill>
          </p:spPr>
        </p:sp>
      </p:grpSp>
      <p:grpSp>
        <p:nvGrpSpPr>
          <p:cNvPr name="Group 12" id="12"/>
          <p:cNvGrpSpPr/>
          <p:nvPr/>
        </p:nvGrpSpPr>
        <p:grpSpPr>
          <a:xfrm rot="0">
            <a:off x="8969430" y="1625722"/>
            <a:ext cx="3726877" cy="625486"/>
            <a:chOff x="0" y="0"/>
            <a:chExt cx="4969170" cy="833981"/>
          </a:xfrm>
        </p:grpSpPr>
        <p:sp>
          <p:nvSpPr>
            <p:cNvPr name="Freeform 13" id="13"/>
            <p:cNvSpPr/>
            <p:nvPr/>
          </p:nvSpPr>
          <p:spPr>
            <a:xfrm flipH="false" flipV="false" rot="0">
              <a:off x="0" y="0"/>
              <a:ext cx="4969170" cy="833981"/>
            </a:xfrm>
            <a:custGeom>
              <a:avLst/>
              <a:gdLst/>
              <a:ahLst/>
              <a:cxnLst/>
              <a:rect r="r" b="b" t="t" l="l"/>
              <a:pathLst>
                <a:path h="833981" w="4969170">
                  <a:moveTo>
                    <a:pt x="0" y="0"/>
                  </a:moveTo>
                  <a:lnTo>
                    <a:pt x="4969170" y="0"/>
                  </a:lnTo>
                  <a:lnTo>
                    <a:pt x="4969170" y="833981"/>
                  </a:lnTo>
                  <a:lnTo>
                    <a:pt x="0" y="833981"/>
                  </a:lnTo>
                  <a:close/>
                </a:path>
              </a:pathLst>
            </a:custGeom>
            <a:solidFill>
              <a:srgbClr val="000000">
                <a:alpha val="0"/>
              </a:srgbClr>
            </a:solidFill>
          </p:spPr>
        </p:sp>
        <p:sp>
          <p:nvSpPr>
            <p:cNvPr name="TextBox 14" id="14"/>
            <p:cNvSpPr txBox="true"/>
            <p:nvPr/>
          </p:nvSpPr>
          <p:spPr>
            <a:xfrm>
              <a:off x="0" y="-57150"/>
              <a:ext cx="4969170" cy="891131"/>
            </a:xfrm>
            <a:prstGeom prst="rect">
              <a:avLst/>
            </a:prstGeom>
          </p:spPr>
          <p:txBody>
            <a:bodyPr anchor="t" rtlCol="false" tIns="0" lIns="0" bIns="0" rIns="0"/>
            <a:lstStyle/>
            <a:p>
              <a:pPr algn="l">
                <a:lnSpc>
                  <a:spcPts val="4200"/>
                </a:lnSpc>
              </a:pPr>
              <a:r>
                <a:rPr lang="en-US" sz="3000" b="true">
                  <a:solidFill>
                    <a:srgbClr val="305A72"/>
                  </a:solidFill>
                  <a:latin typeface="Open Sans Bold"/>
                  <a:ea typeface="Open Sans Bold"/>
                  <a:cs typeface="Open Sans Bold"/>
                  <a:sym typeface="Open Sans Bold"/>
                </a:rPr>
                <a:t>Smart Contracts: </a:t>
              </a:r>
            </a:p>
          </p:txBody>
        </p:sp>
      </p:grpSp>
      <p:grpSp>
        <p:nvGrpSpPr>
          <p:cNvPr name="Group 15" id="15"/>
          <p:cNvGrpSpPr/>
          <p:nvPr/>
        </p:nvGrpSpPr>
        <p:grpSpPr>
          <a:xfrm rot="0">
            <a:off x="9001977" y="4586699"/>
            <a:ext cx="8495252" cy="911828"/>
            <a:chOff x="0" y="0"/>
            <a:chExt cx="11327003" cy="1215771"/>
          </a:xfrm>
        </p:grpSpPr>
        <p:sp>
          <p:nvSpPr>
            <p:cNvPr name="Freeform 16" id="16"/>
            <p:cNvSpPr/>
            <p:nvPr/>
          </p:nvSpPr>
          <p:spPr>
            <a:xfrm flipH="false" flipV="false" rot="0">
              <a:off x="0" y="0"/>
              <a:ext cx="11327002" cy="1215771"/>
            </a:xfrm>
            <a:custGeom>
              <a:avLst/>
              <a:gdLst/>
              <a:ahLst/>
              <a:cxnLst/>
              <a:rect r="r" b="b" t="t" l="l"/>
              <a:pathLst>
                <a:path h="1215771" w="11327002">
                  <a:moveTo>
                    <a:pt x="0" y="0"/>
                  </a:moveTo>
                  <a:lnTo>
                    <a:pt x="11327002" y="0"/>
                  </a:lnTo>
                  <a:lnTo>
                    <a:pt x="11327002" y="1215771"/>
                  </a:lnTo>
                  <a:lnTo>
                    <a:pt x="0" y="1215771"/>
                  </a:lnTo>
                  <a:close/>
                </a:path>
              </a:pathLst>
            </a:custGeom>
            <a:solidFill>
              <a:srgbClr val="000000">
                <a:alpha val="0"/>
              </a:srgbClr>
            </a:solidFill>
          </p:spPr>
        </p:sp>
        <p:sp>
          <p:nvSpPr>
            <p:cNvPr name="TextBox 17" id="17"/>
            <p:cNvSpPr txBox="true"/>
            <p:nvPr/>
          </p:nvSpPr>
          <p:spPr>
            <a:xfrm>
              <a:off x="0" y="-38100"/>
              <a:ext cx="11327003" cy="1253871"/>
            </a:xfrm>
            <a:prstGeom prst="rect">
              <a:avLst/>
            </a:prstGeom>
          </p:spPr>
          <p:txBody>
            <a:bodyPr anchor="t" rtlCol="false" tIns="0" lIns="0" bIns="0" rIns="0"/>
            <a:lstStyle/>
            <a:p>
              <a:pPr algn="just">
                <a:lnSpc>
                  <a:spcPts val="3360"/>
                </a:lnSpc>
              </a:pPr>
              <a:r>
                <a:rPr lang="en-US" sz="2400">
                  <a:solidFill>
                    <a:srgbClr val="1F2020"/>
                  </a:solidFill>
                  <a:latin typeface="Open Sans"/>
                  <a:ea typeface="Open Sans"/>
                  <a:cs typeface="Open Sans"/>
                  <a:sym typeface="Open Sans"/>
                </a:rPr>
                <a:t>Ensures secure and sovereign user identity management, giving users full control over their digital identity.</a:t>
              </a:r>
            </a:p>
          </p:txBody>
        </p:sp>
      </p:grpSp>
      <p:grpSp>
        <p:nvGrpSpPr>
          <p:cNvPr name="Group 18" id="18"/>
          <p:cNvGrpSpPr/>
          <p:nvPr/>
        </p:nvGrpSpPr>
        <p:grpSpPr>
          <a:xfrm rot="0">
            <a:off x="8969430" y="4036298"/>
            <a:ext cx="5590950" cy="625486"/>
            <a:chOff x="0" y="0"/>
            <a:chExt cx="7454600" cy="833981"/>
          </a:xfrm>
        </p:grpSpPr>
        <p:sp>
          <p:nvSpPr>
            <p:cNvPr name="Freeform 19" id="19"/>
            <p:cNvSpPr/>
            <p:nvPr/>
          </p:nvSpPr>
          <p:spPr>
            <a:xfrm flipH="false" flipV="false" rot="0">
              <a:off x="0" y="0"/>
              <a:ext cx="7454600" cy="833981"/>
            </a:xfrm>
            <a:custGeom>
              <a:avLst/>
              <a:gdLst/>
              <a:ahLst/>
              <a:cxnLst/>
              <a:rect r="r" b="b" t="t" l="l"/>
              <a:pathLst>
                <a:path h="833981" w="7454600">
                  <a:moveTo>
                    <a:pt x="0" y="0"/>
                  </a:moveTo>
                  <a:lnTo>
                    <a:pt x="7454600" y="0"/>
                  </a:lnTo>
                  <a:lnTo>
                    <a:pt x="7454600" y="833981"/>
                  </a:lnTo>
                  <a:lnTo>
                    <a:pt x="0" y="833981"/>
                  </a:lnTo>
                  <a:close/>
                </a:path>
              </a:pathLst>
            </a:custGeom>
            <a:solidFill>
              <a:srgbClr val="000000">
                <a:alpha val="0"/>
              </a:srgbClr>
            </a:solidFill>
          </p:spPr>
        </p:sp>
        <p:sp>
          <p:nvSpPr>
            <p:cNvPr name="TextBox 20" id="20"/>
            <p:cNvSpPr txBox="true"/>
            <p:nvPr/>
          </p:nvSpPr>
          <p:spPr>
            <a:xfrm>
              <a:off x="0" y="-57150"/>
              <a:ext cx="7454600" cy="891131"/>
            </a:xfrm>
            <a:prstGeom prst="rect">
              <a:avLst/>
            </a:prstGeom>
          </p:spPr>
          <p:txBody>
            <a:bodyPr anchor="t" rtlCol="false" tIns="0" lIns="0" bIns="0" rIns="0"/>
            <a:lstStyle/>
            <a:p>
              <a:pPr algn="l">
                <a:lnSpc>
                  <a:spcPts val="4200"/>
                </a:lnSpc>
              </a:pPr>
              <a:r>
                <a:rPr lang="en-US" sz="3000" b="true">
                  <a:solidFill>
                    <a:srgbClr val="305A72"/>
                  </a:solidFill>
                  <a:latin typeface="Open Sans Bold"/>
                  <a:ea typeface="Open Sans Bold"/>
                  <a:cs typeface="Open Sans Bold"/>
                  <a:sym typeface="Open Sans Bold"/>
                </a:rPr>
                <a:t>Decentralized Identity (DID): </a:t>
              </a:r>
            </a:p>
          </p:txBody>
        </p:sp>
      </p:grpSp>
      <p:grpSp>
        <p:nvGrpSpPr>
          <p:cNvPr name="Group 21" id="21"/>
          <p:cNvGrpSpPr/>
          <p:nvPr/>
        </p:nvGrpSpPr>
        <p:grpSpPr>
          <a:xfrm rot="0">
            <a:off x="9001977" y="6297430"/>
            <a:ext cx="8731795" cy="1330962"/>
            <a:chOff x="0" y="0"/>
            <a:chExt cx="11642393" cy="1774616"/>
          </a:xfrm>
        </p:grpSpPr>
        <p:sp>
          <p:nvSpPr>
            <p:cNvPr name="Freeform 22" id="22"/>
            <p:cNvSpPr/>
            <p:nvPr/>
          </p:nvSpPr>
          <p:spPr>
            <a:xfrm flipH="false" flipV="false" rot="0">
              <a:off x="0" y="0"/>
              <a:ext cx="11642392" cy="1774616"/>
            </a:xfrm>
            <a:custGeom>
              <a:avLst/>
              <a:gdLst/>
              <a:ahLst/>
              <a:cxnLst/>
              <a:rect r="r" b="b" t="t" l="l"/>
              <a:pathLst>
                <a:path h="1774616" w="11642392">
                  <a:moveTo>
                    <a:pt x="0" y="0"/>
                  </a:moveTo>
                  <a:lnTo>
                    <a:pt x="11642392" y="0"/>
                  </a:lnTo>
                  <a:lnTo>
                    <a:pt x="11642392" y="1774616"/>
                  </a:lnTo>
                  <a:lnTo>
                    <a:pt x="0" y="1774616"/>
                  </a:lnTo>
                  <a:close/>
                </a:path>
              </a:pathLst>
            </a:custGeom>
            <a:solidFill>
              <a:srgbClr val="000000">
                <a:alpha val="0"/>
              </a:srgbClr>
            </a:solidFill>
          </p:spPr>
        </p:sp>
        <p:sp>
          <p:nvSpPr>
            <p:cNvPr name="TextBox 23" id="23"/>
            <p:cNvSpPr txBox="true"/>
            <p:nvPr/>
          </p:nvSpPr>
          <p:spPr>
            <a:xfrm>
              <a:off x="0" y="-38100"/>
              <a:ext cx="11642393" cy="1812716"/>
            </a:xfrm>
            <a:prstGeom prst="rect">
              <a:avLst/>
            </a:prstGeom>
          </p:spPr>
          <p:txBody>
            <a:bodyPr anchor="t" rtlCol="false" tIns="0" lIns="0" bIns="0" rIns="0"/>
            <a:lstStyle/>
            <a:p>
              <a:pPr algn="l">
                <a:lnSpc>
                  <a:spcPts val="3360"/>
                </a:lnSpc>
              </a:pPr>
              <a:r>
                <a:rPr lang="en-US" sz="2400">
                  <a:solidFill>
                    <a:srgbClr val="1F2020"/>
                  </a:solidFill>
                  <a:latin typeface="Open Sans"/>
                  <a:ea typeface="Open Sans"/>
                  <a:cs typeface="Open Sans"/>
                  <a:sym typeface="Open Sans"/>
                </a:rPr>
                <a:t>Media files and user content are stored in a decentralized way, enhancing data availability and reducing reliance on centralized infrastructure.</a:t>
              </a:r>
            </a:p>
          </p:txBody>
        </p:sp>
      </p:grpSp>
      <p:grpSp>
        <p:nvGrpSpPr>
          <p:cNvPr name="Group 24" id="24"/>
          <p:cNvGrpSpPr/>
          <p:nvPr/>
        </p:nvGrpSpPr>
        <p:grpSpPr>
          <a:xfrm rot="0">
            <a:off x="8969430" y="5671944"/>
            <a:ext cx="5943206" cy="625486"/>
            <a:chOff x="0" y="0"/>
            <a:chExt cx="7924275" cy="833981"/>
          </a:xfrm>
        </p:grpSpPr>
        <p:sp>
          <p:nvSpPr>
            <p:cNvPr name="Freeform 25" id="25"/>
            <p:cNvSpPr/>
            <p:nvPr/>
          </p:nvSpPr>
          <p:spPr>
            <a:xfrm flipH="false" flipV="false" rot="0">
              <a:off x="0" y="0"/>
              <a:ext cx="7924274" cy="833981"/>
            </a:xfrm>
            <a:custGeom>
              <a:avLst/>
              <a:gdLst/>
              <a:ahLst/>
              <a:cxnLst/>
              <a:rect r="r" b="b" t="t" l="l"/>
              <a:pathLst>
                <a:path h="833981" w="7924274">
                  <a:moveTo>
                    <a:pt x="0" y="0"/>
                  </a:moveTo>
                  <a:lnTo>
                    <a:pt x="7924274" y="0"/>
                  </a:lnTo>
                  <a:lnTo>
                    <a:pt x="7924274" y="833981"/>
                  </a:lnTo>
                  <a:lnTo>
                    <a:pt x="0" y="833981"/>
                  </a:lnTo>
                  <a:close/>
                </a:path>
              </a:pathLst>
            </a:custGeom>
            <a:solidFill>
              <a:srgbClr val="000000">
                <a:alpha val="0"/>
              </a:srgbClr>
            </a:solidFill>
          </p:spPr>
        </p:sp>
        <p:sp>
          <p:nvSpPr>
            <p:cNvPr name="TextBox 26" id="26"/>
            <p:cNvSpPr txBox="true"/>
            <p:nvPr/>
          </p:nvSpPr>
          <p:spPr>
            <a:xfrm>
              <a:off x="0" y="-57150"/>
              <a:ext cx="7924275" cy="891131"/>
            </a:xfrm>
            <a:prstGeom prst="rect">
              <a:avLst/>
            </a:prstGeom>
          </p:spPr>
          <p:txBody>
            <a:bodyPr anchor="t" rtlCol="false" tIns="0" lIns="0" bIns="0" rIns="0"/>
            <a:lstStyle/>
            <a:p>
              <a:pPr algn="l">
                <a:lnSpc>
                  <a:spcPts val="4200"/>
                </a:lnSpc>
              </a:pPr>
              <a:r>
                <a:rPr lang="en-US" sz="3000" b="true">
                  <a:solidFill>
                    <a:srgbClr val="305A72"/>
                  </a:solidFill>
                  <a:latin typeface="Open Sans Bold"/>
                  <a:ea typeface="Open Sans Bold"/>
                  <a:cs typeface="Open Sans Bold"/>
                  <a:sym typeface="Open Sans Bold"/>
                </a:rPr>
                <a:t>Distributed Storage (IPFS):</a:t>
              </a:r>
            </a:p>
          </p:txBody>
        </p:sp>
      </p:grpSp>
      <p:grpSp>
        <p:nvGrpSpPr>
          <p:cNvPr name="Group 27" id="27"/>
          <p:cNvGrpSpPr/>
          <p:nvPr/>
        </p:nvGrpSpPr>
        <p:grpSpPr>
          <a:xfrm rot="0">
            <a:off x="9043771" y="7761742"/>
            <a:ext cx="4970752" cy="625486"/>
            <a:chOff x="0" y="0"/>
            <a:chExt cx="6627669" cy="833981"/>
          </a:xfrm>
        </p:grpSpPr>
        <p:sp>
          <p:nvSpPr>
            <p:cNvPr name="Freeform 28" id="28"/>
            <p:cNvSpPr/>
            <p:nvPr/>
          </p:nvSpPr>
          <p:spPr>
            <a:xfrm flipH="false" flipV="false" rot="0">
              <a:off x="0" y="0"/>
              <a:ext cx="6627669" cy="833981"/>
            </a:xfrm>
            <a:custGeom>
              <a:avLst/>
              <a:gdLst/>
              <a:ahLst/>
              <a:cxnLst/>
              <a:rect r="r" b="b" t="t" l="l"/>
              <a:pathLst>
                <a:path h="833981" w="6627669">
                  <a:moveTo>
                    <a:pt x="0" y="0"/>
                  </a:moveTo>
                  <a:lnTo>
                    <a:pt x="6627669" y="0"/>
                  </a:lnTo>
                  <a:lnTo>
                    <a:pt x="6627669" y="833981"/>
                  </a:lnTo>
                  <a:lnTo>
                    <a:pt x="0" y="833981"/>
                  </a:lnTo>
                  <a:close/>
                </a:path>
              </a:pathLst>
            </a:custGeom>
            <a:solidFill>
              <a:srgbClr val="000000">
                <a:alpha val="0"/>
              </a:srgbClr>
            </a:solidFill>
          </p:spPr>
        </p:sp>
        <p:sp>
          <p:nvSpPr>
            <p:cNvPr name="TextBox 29" id="29"/>
            <p:cNvSpPr txBox="true"/>
            <p:nvPr/>
          </p:nvSpPr>
          <p:spPr>
            <a:xfrm>
              <a:off x="0" y="-57150"/>
              <a:ext cx="6627669" cy="891131"/>
            </a:xfrm>
            <a:prstGeom prst="rect">
              <a:avLst/>
            </a:prstGeom>
          </p:spPr>
          <p:txBody>
            <a:bodyPr anchor="t" rtlCol="false" tIns="0" lIns="0" bIns="0" rIns="0"/>
            <a:lstStyle/>
            <a:p>
              <a:pPr algn="l">
                <a:lnSpc>
                  <a:spcPts val="4200"/>
                </a:lnSpc>
              </a:pPr>
              <a:r>
                <a:rPr lang="en-US" sz="3000" b="true">
                  <a:solidFill>
                    <a:srgbClr val="305A72"/>
                  </a:solidFill>
                  <a:latin typeface="Open Sans Bold"/>
                  <a:ea typeface="Open Sans Bold"/>
                  <a:cs typeface="Open Sans Bold"/>
                  <a:sym typeface="Open Sans Bold"/>
                </a:rPr>
                <a:t>Token Economy:</a:t>
              </a:r>
            </a:p>
          </p:txBody>
        </p:sp>
      </p:grpSp>
      <p:grpSp>
        <p:nvGrpSpPr>
          <p:cNvPr name="Group 30" id="30"/>
          <p:cNvGrpSpPr/>
          <p:nvPr/>
        </p:nvGrpSpPr>
        <p:grpSpPr>
          <a:xfrm rot="0">
            <a:off x="7408350" y="289686"/>
            <a:ext cx="10601312" cy="1140432"/>
            <a:chOff x="0" y="0"/>
            <a:chExt cx="14135082" cy="1520576"/>
          </a:xfrm>
        </p:grpSpPr>
        <p:sp>
          <p:nvSpPr>
            <p:cNvPr name="Freeform 31" id="31"/>
            <p:cNvSpPr/>
            <p:nvPr/>
          </p:nvSpPr>
          <p:spPr>
            <a:xfrm flipH="false" flipV="false" rot="0">
              <a:off x="0" y="0"/>
              <a:ext cx="14135081" cy="1520576"/>
            </a:xfrm>
            <a:custGeom>
              <a:avLst/>
              <a:gdLst/>
              <a:ahLst/>
              <a:cxnLst/>
              <a:rect r="r" b="b" t="t" l="l"/>
              <a:pathLst>
                <a:path h="1520576" w="14135081">
                  <a:moveTo>
                    <a:pt x="0" y="0"/>
                  </a:moveTo>
                  <a:lnTo>
                    <a:pt x="14135081" y="0"/>
                  </a:lnTo>
                  <a:lnTo>
                    <a:pt x="14135081" y="1520576"/>
                  </a:lnTo>
                  <a:lnTo>
                    <a:pt x="0" y="1520576"/>
                  </a:lnTo>
                  <a:close/>
                </a:path>
              </a:pathLst>
            </a:custGeom>
            <a:solidFill>
              <a:srgbClr val="000000">
                <a:alpha val="0"/>
              </a:srgbClr>
            </a:solidFill>
          </p:spPr>
        </p:sp>
        <p:sp>
          <p:nvSpPr>
            <p:cNvPr name="TextBox 32" id="32"/>
            <p:cNvSpPr txBox="true"/>
            <p:nvPr/>
          </p:nvSpPr>
          <p:spPr>
            <a:xfrm>
              <a:off x="0" y="-95250"/>
              <a:ext cx="14135082" cy="1615826"/>
            </a:xfrm>
            <a:prstGeom prst="rect">
              <a:avLst/>
            </a:prstGeom>
          </p:spPr>
          <p:txBody>
            <a:bodyPr anchor="t" rtlCol="false" tIns="0" lIns="0" bIns="0" rIns="0"/>
            <a:lstStyle/>
            <a:p>
              <a:pPr algn="l">
                <a:lnSpc>
                  <a:spcPts val="7698"/>
                </a:lnSpc>
              </a:pPr>
              <a:r>
                <a:rPr lang="en-US" sz="5498" b="true">
                  <a:solidFill>
                    <a:srgbClr val="691717"/>
                  </a:solidFill>
                  <a:latin typeface="Open Sans Bold"/>
                  <a:ea typeface="Open Sans Bold"/>
                  <a:cs typeface="Open Sans Bold"/>
                  <a:sym typeface="Open Sans Bold"/>
                </a:rPr>
                <a:t>Proposed System</a:t>
              </a:r>
            </a:p>
          </p:txBody>
        </p:sp>
      </p:grpSp>
      <p:grpSp>
        <p:nvGrpSpPr>
          <p:cNvPr name="Group 33" id="33"/>
          <p:cNvGrpSpPr/>
          <p:nvPr/>
        </p:nvGrpSpPr>
        <p:grpSpPr>
          <a:xfrm rot="0">
            <a:off x="8969430" y="2179680"/>
            <a:ext cx="8560345" cy="1750028"/>
            <a:chOff x="0" y="0"/>
            <a:chExt cx="11413793" cy="2333371"/>
          </a:xfrm>
        </p:grpSpPr>
        <p:sp>
          <p:nvSpPr>
            <p:cNvPr name="Freeform 34" id="34"/>
            <p:cNvSpPr/>
            <p:nvPr/>
          </p:nvSpPr>
          <p:spPr>
            <a:xfrm flipH="false" flipV="false" rot="0">
              <a:off x="0" y="0"/>
              <a:ext cx="11413792" cy="2333371"/>
            </a:xfrm>
            <a:custGeom>
              <a:avLst/>
              <a:gdLst/>
              <a:ahLst/>
              <a:cxnLst/>
              <a:rect r="r" b="b" t="t" l="l"/>
              <a:pathLst>
                <a:path h="2333371" w="11413792">
                  <a:moveTo>
                    <a:pt x="0" y="0"/>
                  </a:moveTo>
                  <a:lnTo>
                    <a:pt x="11413792" y="0"/>
                  </a:lnTo>
                  <a:lnTo>
                    <a:pt x="11413792" y="2333371"/>
                  </a:lnTo>
                  <a:lnTo>
                    <a:pt x="0" y="2333371"/>
                  </a:lnTo>
                  <a:close/>
                </a:path>
              </a:pathLst>
            </a:custGeom>
            <a:solidFill>
              <a:srgbClr val="000000">
                <a:alpha val="0"/>
              </a:srgbClr>
            </a:solidFill>
          </p:spPr>
        </p:sp>
        <p:sp>
          <p:nvSpPr>
            <p:cNvPr name="TextBox 35" id="35"/>
            <p:cNvSpPr txBox="true"/>
            <p:nvPr/>
          </p:nvSpPr>
          <p:spPr>
            <a:xfrm>
              <a:off x="0" y="-38100"/>
              <a:ext cx="11413793" cy="2371471"/>
            </a:xfrm>
            <a:prstGeom prst="rect">
              <a:avLst/>
            </a:prstGeom>
          </p:spPr>
          <p:txBody>
            <a:bodyPr anchor="t" rtlCol="false" tIns="0" lIns="0" bIns="0" rIns="0"/>
            <a:lstStyle/>
            <a:p>
              <a:pPr algn="just">
                <a:lnSpc>
                  <a:spcPts val="3360"/>
                </a:lnSpc>
              </a:pPr>
              <a:r>
                <a:rPr lang="en-US" sz="2400">
                  <a:solidFill>
                    <a:srgbClr val="1F2020"/>
                  </a:solidFill>
                  <a:latin typeface="Open Sans"/>
                  <a:ea typeface="Open Sans"/>
                  <a:cs typeface="Open Sans"/>
                  <a:sym typeface="Open Sans"/>
                </a:rPr>
                <a:t>Automate essential functionalities such as user registration, content publishing, interactions (likes, comments), and content moderation in a transparent and tamper-proof manner.</a:t>
              </a:r>
            </a:p>
          </p:txBody>
        </p:sp>
      </p:grpSp>
      <p:sp>
        <p:nvSpPr>
          <p:cNvPr name="Freeform 36" id="36"/>
          <p:cNvSpPr/>
          <p:nvPr/>
        </p:nvSpPr>
        <p:spPr>
          <a:xfrm flipH="false" flipV="false" rot="0">
            <a:off x="7408350" y="1955491"/>
            <a:ext cx="1321096" cy="1321096"/>
          </a:xfrm>
          <a:custGeom>
            <a:avLst/>
            <a:gdLst/>
            <a:ahLst/>
            <a:cxnLst/>
            <a:rect r="r" b="b" t="t" l="l"/>
            <a:pathLst>
              <a:path h="1321096" w="1321096">
                <a:moveTo>
                  <a:pt x="0" y="0"/>
                </a:moveTo>
                <a:lnTo>
                  <a:pt x="1321096" y="0"/>
                </a:lnTo>
                <a:lnTo>
                  <a:pt x="1321096" y="1321096"/>
                </a:lnTo>
                <a:lnTo>
                  <a:pt x="0" y="13210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7" id="37"/>
          <p:cNvGrpSpPr/>
          <p:nvPr/>
        </p:nvGrpSpPr>
        <p:grpSpPr>
          <a:xfrm rot="0">
            <a:off x="7585381" y="2326402"/>
            <a:ext cx="967035" cy="581239"/>
            <a:chOff x="0" y="0"/>
            <a:chExt cx="661480" cy="397585"/>
          </a:xfrm>
        </p:grpSpPr>
        <p:sp>
          <p:nvSpPr>
            <p:cNvPr name="Freeform 38" id="38"/>
            <p:cNvSpPr/>
            <p:nvPr/>
          </p:nvSpPr>
          <p:spPr>
            <a:xfrm flipH="false" flipV="false" rot="0">
              <a:off x="0" y="0"/>
              <a:ext cx="661480" cy="397585"/>
            </a:xfrm>
            <a:custGeom>
              <a:avLst/>
              <a:gdLst/>
              <a:ahLst/>
              <a:cxnLst/>
              <a:rect r="r" b="b" t="t" l="l"/>
              <a:pathLst>
                <a:path h="397585" w="661480">
                  <a:moveTo>
                    <a:pt x="0" y="0"/>
                  </a:moveTo>
                  <a:lnTo>
                    <a:pt x="661480" y="0"/>
                  </a:lnTo>
                  <a:lnTo>
                    <a:pt x="661480" y="397585"/>
                  </a:lnTo>
                  <a:lnTo>
                    <a:pt x="0" y="397585"/>
                  </a:lnTo>
                  <a:close/>
                </a:path>
              </a:pathLst>
            </a:custGeom>
            <a:solidFill>
              <a:srgbClr val="000000">
                <a:alpha val="0"/>
              </a:srgbClr>
            </a:solidFill>
          </p:spPr>
        </p:sp>
        <p:sp>
          <p:nvSpPr>
            <p:cNvPr name="TextBox 39" id="39"/>
            <p:cNvSpPr txBox="true"/>
            <p:nvPr/>
          </p:nvSpPr>
          <p:spPr>
            <a:xfrm>
              <a:off x="0" y="-57150"/>
              <a:ext cx="661480" cy="454735"/>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01</a:t>
              </a:r>
            </a:p>
          </p:txBody>
        </p:sp>
      </p:grpSp>
      <p:sp>
        <p:nvSpPr>
          <p:cNvPr name="Freeform 40" id="40"/>
          <p:cNvSpPr/>
          <p:nvPr/>
        </p:nvSpPr>
        <p:spPr>
          <a:xfrm flipH="false" flipV="false" rot="0">
            <a:off x="7408351" y="4178414"/>
            <a:ext cx="1321096" cy="1321096"/>
          </a:xfrm>
          <a:custGeom>
            <a:avLst/>
            <a:gdLst/>
            <a:ahLst/>
            <a:cxnLst/>
            <a:rect r="r" b="b" t="t" l="l"/>
            <a:pathLst>
              <a:path h="1321096" w="1321096">
                <a:moveTo>
                  <a:pt x="0" y="0"/>
                </a:moveTo>
                <a:lnTo>
                  <a:pt x="1321095" y="0"/>
                </a:lnTo>
                <a:lnTo>
                  <a:pt x="1321095" y="1321096"/>
                </a:lnTo>
                <a:lnTo>
                  <a:pt x="0" y="13210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1" id="41"/>
          <p:cNvGrpSpPr/>
          <p:nvPr/>
        </p:nvGrpSpPr>
        <p:grpSpPr>
          <a:xfrm rot="0">
            <a:off x="7585381" y="4548342"/>
            <a:ext cx="967035" cy="581239"/>
            <a:chOff x="0" y="0"/>
            <a:chExt cx="661480" cy="397585"/>
          </a:xfrm>
        </p:grpSpPr>
        <p:sp>
          <p:nvSpPr>
            <p:cNvPr name="Freeform 42" id="42"/>
            <p:cNvSpPr/>
            <p:nvPr/>
          </p:nvSpPr>
          <p:spPr>
            <a:xfrm flipH="false" flipV="false" rot="0">
              <a:off x="0" y="0"/>
              <a:ext cx="661480" cy="397585"/>
            </a:xfrm>
            <a:custGeom>
              <a:avLst/>
              <a:gdLst/>
              <a:ahLst/>
              <a:cxnLst/>
              <a:rect r="r" b="b" t="t" l="l"/>
              <a:pathLst>
                <a:path h="397585" w="661480">
                  <a:moveTo>
                    <a:pt x="0" y="0"/>
                  </a:moveTo>
                  <a:lnTo>
                    <a:pt x="661480" y="0"/>
                  </a:lnTo>
                  <a:lnTo>
                    <a:pt x="661480" y="397585"/>
                  </a:lnTo>
                  <a:lnTo>
                    <a:pt x="0" y="397585"/>
                  </a:lnTo>
                  <a:close/>
                </a:path>
              </a:pathLst>
            </a:custGeom>
            <a:solidFill>
              <a:srgbClr val="000000">
                <a:alpha val="0"/>
              </a:srgbClr>
            </a:solidFill>
          </p:spPr>
        </p:sp>
        <p:sp>
          <p:nvSpPr>
            <p:cNvPr name="TextBox 43" id="43"/>
            <p:cNvSpPr txBox="true"/>
            <p:nvPr/>
          </p:nvSpPr>
          <p:spPr>
            <a:xfrm>
              <a:off x="0" y="-57150"/>
              <a:ext cx="661480" cy="454735"/>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02</a:t>
              </a:r>
            </a:p>
          </p:txBody>
        </p:sp>
      </p:grpSp>
      <p:sp>
        <p:nvSpPr>
          <p:cNvPr name="Freeform 44" id="44"/>
          <p:cNvSpPr/>
          <p:nvPr/>
        </p:nvSpPr>
        <p:spPr>
          <a:xfrm flipH="false" flipV="false" rot="0">
            <a:off x="7408351" y="5984687"/>
            <a:ext cx="1321096" cy="1321096"/>
          </a:xfrm>
          <a:custGeom>
            <a:avLst/>
            <a:gdLst/>
            <a:ahLst/>
            <a:cxnLst/>
            <a:rect r="r" b="b" t="t" l="l"/>
            <a:pathLst>
              <a:path h="1321096" w="1321096">
                <a:moveTo>
                  <a:pt x="0" y="0"/>
                </a:moveTo>
                <a:lnTo>
                  <a:pt x="1321095" y="0"/>
                </a:lnTo>
                <a:lnTo>
                  <a:pt x="1321095" y="1321096"/>
                </a:lnTo>
                <a:lnTo>
                  <a:pt x="0" y="13210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5" id="45"/>
          <p:cNvGrpSpPr/>
          <p:nvPr/>
        </p:nvGrpSpPr>
        <p:grpSpPr>
          <a:xfrm rot="0">
            <a:off x="7585381" y="6354615"/>
            <a:ext cx="967035" cy="581239"/>
            <a:chOff x="0" y="0"/>
            <a:chExt cx="661480" cy="397585"/>
          </a:xfrm>
        </p:grpSpPr>
        <p:sp>
          <p:nvSpPr>
            <p:cNvPr name="Freeform 46" id="46"/>
            <p:cNvSpPr/>
            <p:nvPr/>
          </p:nvSpPr>
          <p:spPr>
            <a:xfrm flipH="false" flipV="false" rot="0">
              <a:off x="0" y="0"/>
              <a:ext cx="661480" cy="397585"/>
            </a:xfrm>
            <a:custGeom>
              <a:avLst/>
              <a:gdLst/>
              <a:ahLst/>
              <a:cxnLst/>
              <a:rect r="r" b="b" t="t" l="l"/>
              <a:pathLst>
                <a:path h="397585" w="661480">
                  <a:moveTo>
                    <a:pt x="0" y="0"/>
                  </a:moveTo>
                  <a:lnTo>
                    <a:pt x="661480" y="0"/>
                  </a:lnTo>
                  <a:lnTo>
                    <a:pt x="661480" y="397585"/>
                  </a:lnTo>
                  <a:lnTo>
                    <a:pt x="0" y="397585"/>
                  </a:lnTo>
                  <a:close/>
                </a:path>
              </a:pathLst>
            </a:custGeom>
            <a:solidFill>
              <a:srgbClr val="000000">
                <a:alpha val="0"/>
              </a:srgbClr>
            </a:solidFill>
          </p:spPr>
        </p:sp>
        <p:sp>
          <p:nvSpPr>
            <p:cNvPr name="TextBox 47" id="47"/>
            <p:cNvSpPr txBox="true"/>
            <p:nvPr/>
          </p:nvSpPr>
          <p:spPr>
            <a:xfrm>
              <a:off x="0" y="-57150"/>
              <a:ext cx="661480" cy="454735"/>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03</a:t>
              </a:r>
            </a:p>
          </p:txBody>
        </p:sp>
      </p:grpSp>
      <p:sp>
        <p:nvSpPr>
          <p:cNvPr name="Freeform 48" id="48"/>
          <p:cNvSpPr/>
          <p:nvPr/>
        </p:nvSpPr>
        <p:spPr>
          <a:xfrm flipH="false" flipV="false" rot="0">
            <a:off x="7408350" y="8052371"/>
            <a:ext cx="1321096" cy="1321096"/>
          </a:xfrm>
          <a:custGeom>
            <a:avLst/>
            <a:gdLst/>
            <a:ahLst/>
            <a:cxnLst/>
            <a:rect r="r" b="b" t="t" l="l"/>
            <a:pathLst>
              <a:path h="1321096" w="1321096">
                <a:moveTo>
                  <a:pt x="0" y="0"/>
                </a:moveTo>
                <a:lnTo>
                  <a:pt x="1321096" y="0"/>
                </a:lnTo>
                <a:lnTo>
                  <a:pt x="1321096" y="1321096"/>
                </a:lnTo>
                <a:lnTo>
                  <a:pt x="0" y="13210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9" id="49"/>
          <p:cNvGrpSpPr/>
          <p:nvPr/>
        </p:nvGrpSpPr>
        <p:grpSpPr>
          <a:xfrm rot="0">
            <a:off x="7585381" y="8423282"/>
            <a:ext cx="967035" cy="581239"/>
            <a:chOff x="0" y="0"/>
            <a:chExt cx="661480" cy="397585"/>
          </a:xfrm>
        </p:grpSpPr>
        <p:sp>
          <p:nvSpPr>
            <p:cNvPr name="Freeform 50" id="50"/>
            <p:cNvSpPr/>
            <p:nvPr/>
          </p:nvSpPr>
          <p:spPr>
            <a:xfrm flipH="false" flipV="false" rot="0">
              <a:off x="0" y="0"/>
              <a:ext cx="661480" cy="397585"/>
            </a:xfrm>
            <a:custGeom>
              <a:avLst/>
              <a:gdLst/>
              <a:ahLst/>
              <a:cxnLst/>
              <a:rect r="r" b="b" t="t" l="l"/>
              <a:pathLst>
                <a:path h="397585" w="661480">
                  <a:moveTo>
                    <a:pt x="0" y="0"/>
                  </a:moveTo>
                  <a:lnTo>
                    <a:pt x="661480" y="0"/>
                  </a:lnTo>
                  <a:lnTo>
                    <a:pt x="661480" y="397585"/>
                  </a:lnTo>
                  <a:lnTo>
                    <a:pt x="0" y="397585"/>
                  </a:lnTo>
                  <a:close/>
                </a:path>
              </a:pathLst>
            </a:custGeom>
            <a:solidFill>
              <a:srgbClr val="000000">
                <a:alpha val="0"/>
              </a:srgbClr>
            </a:solidFill>
          </p:spPr>
        </p:sp>
        <p:sp>
          <p:nvSpPr>
            <p:cNvPr name="TextBox 51" id="51"/>
            <p:cNvSpPr txBox="true"/>
            <p:nvPr/>
          </p:nvSpPr>
          <p:spPr>
            <a:xfrm>
              <a:off x="0" y="-57150"/>
              <a:ext cx="661480" cy="454735"/>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04</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030630"/>
            <a:ext cx="18288000" cy="2770388"/>
          </a:xfrm>
          <a:custGeom>
            <a:avLst/>
            <a:gdLst/>
            <a:ahLst/>
            <a:cxnLst/>
            <a:rect r="r" b="b" t="t" l="l"/>
            <a:pathLst>
              <a:path h="2770388" w="18288000">
                <a:moveTo>
                  <a:pt x="0" y="0"/>
                </a:moveTo>
                <a:lnTo>
                  <a:pt x="18288000" y="0"/>
                </a:lnTo>
                <a:lnTo>
                  <a:pt x="18288000" y="2770388"/>
                </a:lnTo>
                <a:lnTo>
                  <a:pt x="0" y="277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971238" y="458605"/>
            <a:ext cx="10059860" cy="1222288"/>
            <a:chOff x="0" y="0"/>
            <a:chExt cx="13413147" cy="1629718"/>
          </a:xfrm>
        </p:grpSpPr>
        <p:sp>
          <p:nvSpPr>
            <p:cNvPr name="Freeform 4" id="4"/>
            <p:cNvSpPr/>
            <p:nvPr/>
          </p:nvSpPr>
          <p:spPr>
            <a:xfrm flipH="false" flipV="false" rot="0">
              <a:off x="0" y="0"/>
              <a:ext cx="13413147" cy="1629718"/>
            </a:xfrm>
            <a:custGeom>
              <a:avLst/>
              <a:gdLst/>
              <a:ahLst/>
              <a:cxnLst/>
              <a:rect r="r" b="b" t="t" l="l"/>
              <a:pathLst>
                <a:path h="1629718" w="13413147">
                  <a:moveTo>
                    <a:pt x="0" y="0"/>
                  </a:moveTo>
                  <a:lnTo>
                    <a:pt x="13413147" y="0"/>
                  </a:lnTo>
                  <a:lnTo>
                    <a:pt x="13413147" y="1629718"/>
                  </a:lnTo>
                  <a:lnTo>
                    <a:pt x="0" y="1629718"/>
                  </a:lnTo>
                  <a:close/>
                </a:path>
              </a:pathLst>
            </a:custGeom>
            <a:solidFill>
              <a:srgbClr val="000000">
                <a:alpha val="0"/>
              </a:srgbClr>
            </a:solidFill>
          </p:spPr>
        </p:sp>
        <p:sp>
          <p:nvSpPr>
            <p:cNvPr name="TextBox 5" id="5"/>
            <p:cNvSpPr txBox="true"/>
            <p:nvPr/>
          </p:nvSpPr>
          <p:spPr>
            <a:xfrm>
              <a:off x="0" y="47625"/>
              <a:ext cx="13413147" cy="1582093"/>
            </a:xfrm>
            <a:prstGeom prst="rect">
              <a:avLst/>
            </a:prstGeom>
          </p:spPr>
          <p:txBody>
            <a:bodyPr anchor="t" rtlCol="false" tIns="0" lIns="0" bIns="0" rIns="0"/>
            <a:lstStyle/>
            <a:p>
              <a:pPr algn="ctr">
                <a:lnSpc>
                  <a:spcPts val="6831"/>
                </a:lnSpc>
              </a:pPr>
              <a:r>
                <a:rPr lang="en-US" sz="6098" b="true">
                  <a:solidFill>
                    <a:srgbClr val="691717"/>
                  </a:solidFill>
                  <a:latin typeface="Montserrat Bold"/>
                  <a:ea typeface="Montserrat Bold"/>
                  <a:cs typeface="Montserrat Bold"/>
                  <a:sym typeface="Montserrat Bold"/>
                </a:rPr>
                <a:t>Objectives</a:t>
              </a:r>
            </a:p>
          </p:txBody>
        </p:sp>
      </p:grpSp>
      <p:grpSp>
        <p:nvGrpSpPr>
          <p:cNvPr name="Group 6" id="6"/>
          <p:cNvGrpSpPr/>
          <p:nvPr/>
        </p:nvGrpSpPr>
        <p:grpSpPr>
          <a:xfrm rot="0">
            <a:off x="2199110" y="2261918"/>
            <a:ext cx="6802058" cy="2206299"/>
            <a:chOff x="0" y="0"/>
            <a:chExt cx="9069411" cy="2941732"/>
          </a:xfrm>
        </p:grpSpPr>
        <p:sp>
          <p:nvSpPr>
            <p:cNvPr name="Freeform 7" id="7"/>
            <p:cNvSpPr/>
            <p:nvPr/>
          </p:nvSpPr>
          <p:spPr>
            <a:xfrm flipH="false" flipV="false" rot="0">
              <a:off x="0" y="0"/>
              <a:ext cx="9069411" cy="2941732"/>
            </a:xfrm>
            <a:custGeom>
              <a:avLst/>
              <a:gdLst/>
              <a:ahLst/>
              <a:cxnLst/>
              <a:rect r="r" b="b" t="t" l="l"/>
              <a:pathLst>
                <a:path h="2941732" w="9069411">
                  <a:moveTo>
                    <a:pt x="0" y="0"/>
                  </a:moveTo>
                  <a:lnTo>
                    <a:pt x="9069411" y="0"/>
                  </a:lnTo>
                  <a:lnTo>
                    <a:pt x="9069411" y="2941732"/>
                  </a:lnTo>
                  <a:lnTo>
                    <a:pt x="0" y="2941732"/>
                  </a:lnTo>
                  <a:close/>
                </a:path>
              </a:pathLst>
            </a:custGeom>
            <a:solidFill>
              <a:srgbClr val="000000">
                <a:alpha val="0"/>
              </a:srgbClr>
            </a:solidFill>
          </p:spPr>
        </p:sp>
        <p:sp>
          <p:nvSpPr>
            <p:cNvPr name="TextBox 8" id="8"/>
            <p:cNvSpPr txBox="true"/>
            <p:nvPr/>
          </p:nvSpPr>
          <p:spPr>
            <a:xfrm>
              <a:off x="0" y="-57150"/>
              <a:ext cx="9069411" cy="2998882"/>
            </a:xfrm>
            <a:prstGeom prst="rect">
              <a:avLst/>
            </a:prstGeom>
          </p:spPr>
          <p:txBody>
            <a:bodyPr anchor="t" rtlCol="false" tIns="0" lIns="0" bIns="0" rIns="0"/>
            <a:lstStyle/>
            <a:p>
              <a:pPr algn="l">
                <a:lnSpc>
                  <a:spcPts val="3779"/>
                </a:lnSpc>
              </a:pPr>
              <a:r>
                <a:rPr lang="en-US" sz="2700">
                  <a:solidFill>
                    <a:srgbClr val="1F2020"/>
                  </a:solidFill>
                  <a:latin typeface="Open Sans"/>
                  <a:ea typeface="Open Sans"/>
                  <a:cs typeface="Open Sans"/>
                  <a:sym typeface="Open Sans"/>
                </a:rPr>
                <a:t>Design a</a:t>
              </a:r>
              <a:r>
                <a:rPr lang="en-US" sz="2700" b="true">
                  <a:solidFill>
                    <a:srgbClr val="1F2020"/>
                  </a:solidFill>
                  <a:latin typeface="Open Sans Bold"/>
                  <a:ea typeface="Open Sans Bold"/>
                  <a:cs typeface="Open Sans Bold"/>
                  <a:sym typeface="Open Sans Bold"/>
                </a:rPr>
                <a:t> decentralized social media</a:t>
              </a:r>
              <a:r>
                <a:rPr lang="en-US" sz="2700">
                  <a:solidFill>
                    <a:srgbClr val="1F2020"/>
                  </a:solidFill>
                  <a:latin typeface="Open Sans"/>
                  <a:ea typeface="Open Sans"/>
                  <a:cs typeface="Open Sans"/>
                  <a:sym typeface="Open Sans"/>
                </a:rPr>
                <a:t> platform that operates without central authority using blockchain technology.</a:t>
              </a:r>
            </a:p>
            <a:p>
              <a:pPr algn="l">
                <a:lnSpc>
                  <a:spcPts val="2327"/>
                </a:lnSpc>
              </a:pPr>
            </a:p>
            <a:p>
              <a:pPr algn="l">
                <a:lnSpc>
                  <a:spcPts val="2591"/>
                </a:lnSpc>
              </a:pPr>
            </a:p>
          </p:txBody>
        </p:sp>
      </p:grpSp>
      <p:grpSp>
        <p:nvGrpSpPr>
          <p:cNvPr name="Group 9" id="9"/>
          <p:cNvGrpSpPr/>
          <p:nvPr/>
        </p:nvGrpSpPr>
        <p:grpSpPr>
          <a:xfrm rot="0">
            <a:off x="828174" y="2495187"/>
            <a:ext cx="1135603" cy="1135603"/>
            <a:chOff x="0" y="0"/>
            <a:chExt cx="1514138" cy="1514138"/>
          </a:xfrm>
        </p:grpSpPr>
        <p:sp>
          <p:nvSpPr>
            <p:cNvPr name="Freeform 10" id="10"/>
            <p:cNvSpPr/>
            <p:nvPr/>
          </p:nvSpPr>
          <p:spPr>
            <a:xfrm flipH="false" flipV="false" rot="0">
              <a:off x="0" y="0"/>
              <a:ext cx="1514138" cy="1514138"/>
            </a:xfrm>
            <a:custGeom>
              <a:avLst/>
              <a:gdLst/>
              <a:ahLst/>
              <a:cxnLst/>
              <a:rect r="r" b="b" t="t" l="l"/>
              <a:pathLst>
                <a:path h="1514138" w="1514138">
                  <a:moveTo>
                    <a:pt x="0" y="0"/>
                  </a:moveTo>
                  <a:lnTo>
                    <a:pt x="1514138" y="0"/>
                  </a:lnTo>
                  <a:lnTo>
                    <a:pt x="1514138" y="1514138"/>
                  </a:lnTo>
                  <a:lnTo>
                    <a:pt x="0" y="1514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275290" y="341827"/>
              <a:ext cx="963556" cy="774985"/>
              <a:chOff x="0" y="0"/>
              <a:chExt cx="661480" cy="532026"/>
            </a:xfrm>
          </p:grpSpPr>
          <p:sp>
            <p:nvSpPr>
              <p:cNvPr name="Freeform 12" id="12"/>
              <p:cNvSpPr/>
              <p:nvPr/>
            </p:nvSpPr>
            <p:spPr>
              <a:xfrm flipH="false" flipV="false" rot="0">
                <a:off x="0" y="0"/>
                <a:ext cx="661480" cy="532026"/>
              </a:xfrm>
              <a:custGeom>
                <a:avLst/>
                <a:gdLst/>
                <a:ahLst/>
                <a:cxnLst/>
                <a:rect r="r" b="b" t="t" l="l"/>
                <a:pathLst>
                  <a:path h="532026" w="661480">
                    <a:moveTo>
                      <a:pt x="0" y="0"/>
                    </a:moveTo>
                    <a:lnTo>
                      <a:pt x="661480" y="0"/>
                    </a:lnTo>
                    <a:lnTo>
                      <a:pt x="661480" y="532026"/>
                    </a:lnTo>
                    <a:lnTo>
                      <a:pt x="0" y="532026"/>
                    </a:lnTo>
                    <a:close/>
                  </a:path>
                </a:pathLst>
              </a:custGeom>
              <a:solidFill>
                <a:srgbClr val="000000">
                  <a:alpha val="0"/>
                </a:srgbClr>
              </a:solidFill>
            </p:spPr>
          </p:sp>
          <p:sp>
            <p:nvSpPr>
              <p:cNvPr name="TextBox 13" id="13"/>
              <p:cNvSpPr txBox="true"/>
              <p:nvPr/>
            </p:nvSpPr>
            <p:spPr>
              <a:xfrm>
                <a:off x="0" y="-57150"/>
                <a:ext cx="661480" cy="589176"/>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01</a:t>
                </a:r>
              </a:p>
            </p:txBody>
          </p:sp>
        </p:grpSp>
      </p:grpSp>
      <p:grpSp>
        <p:nvGrpSpPr>
          <p:cNvPr name="Group 14" id="14"/>
          <p:cNvGrpSpPr/>
          <p:nvPr/>
        </p:nvGrpSpPr>
        <p:grpSpPr>
          <a:xfrm rot="0">
            <a:off x="2199110" y="4262620"/>
            <a:ext cx="6478795" cy="1987792"/>
            <a:chOff x="0" y="0"/>
            <a:chExt cx="8638393" cy="2650389"/>
          </a:xfrm>
        </p:grpSpPr>
        <p:sp>
          <p:nvSpPr>
            <p:cNvPr name="Freeform 15" id="15"/>
            <p:cNvSpPr/>
            <p:nvPr/>
          </p:nvSpPr>
          <p:spPr>
            <a:xfrm flipH="false" flipV="false" rot="0">
              <a:off x="0" y="0"/>
              <a:ext cx="8638394" cy="2650389"/>
            </a:xfrm>
            <a:custGeom>
              <a:avLst/>
              <a:gdLst/>
              <a:ahLst/>
              <a:cxnLst/>
              <a:rect r="r" b="b" t="t" l="l"/>
              <a:pathLst>
                <a:path h="2650389" w="8638394">
                  <a:moveTo>
                    <a:pt x="0" y="0"/>
                  </a:moveTo>
                  <a:lnTo>
                    <a:pt x="8638394" y="0"/>
                  </a:lnTo>
                  <a:lnTo>
                    <a:pt x="8638394" y="2650389"/>
                  </a:lnTo>
                  <a:lnTo>
                    <a:pt x="0" y="2650389"/>
                  </a:lnTo>
                  <a:close/>
                </a:path>
              </a:pathLst>
            </a:custGeom>
            <a:solidFill>
              <a:srgbClr val="000000">
                <a:alpha val="0"/>
              </a:srgbClr>
            </a:solidFill>
          </p:spPr>
        </p:sp>
        <p:sp>
          <p:nvSpPr>
            <p:cNvPr name="TextBox 16" id="16"/>
            <p:cNvSpPr txBox="true"/>
            <p:nvPr/>
          </p:nvSpPr>
          <p:spPr>
            <a:xfrm>
              <a:off x="0" y="-57150"/>
              <a:ext cx="8638393" cy="2707539"/>
            </a:xfrm>
            <a:prstGeom prst="rect">
              <a:avLst/>
            </a:prstGeom>
          </p:spPr>
          <p:txBody>
            <a:bodyPr anchor="t" rtlCol="false" tIns="0" lIns="0" bIns="0" rIns="0"/>
            <a:lstStyle/>
            <a:p>
              <a:pPr algn="just">
                <a:lnSpc>
                  <a:spcPts val="3781"/>
                </a:lnSpc>
              </a:pPr>
              <a:r>
                <a:rPr lang="en-US" sz="2700">
                  <a:solidFill>
                    <a:srgbClr val="1F2020"/>
                  </a:solidFill>
                  <a:latin typeface="Open Sans"/>
                  <a:ea typeface="Open Sans"/>
                  <a:cs typeface="Open Sans"/>
                  <a:sym typeface="Open Sans"/>
                </a:rPr>
                <a:t>Ensure user</a:t>
              </a:r>
              <a:r>
                <a:rPr lang="en-US" sz="2700" b="true">
                  <a:solidFill>
                    <a:srgbClr val="1F2020"/>
                  </a:solidFill>
                  <a:latin typeface="Open Sans Bold"/>
                  <a:ea typeface="Open Sans Bold"/>
                  <a:cs typeface="Open Sans Bold"/>
                  <a:sym typeface="Open Sans Bold"/>
                </a:rPr>
                <a:t> data ownership and privacy</a:t>
              </a:r>
              <a:r>
                <a:rPr lang="en-US" sz="2700">
                  <a:solidFill>
                    <a:srgbClr val="1F2020"/>
                  </a:solidFill>
                  <a:latin typeface="Open Sans"/>
                  <a:ea typeface="Open Sans"/>
                  <a:cs typeface="Open Sans"/>
                  <a:sym typeface="Open Sans"/>
                </a:rPr>
                <a:t> through secure, transparent data storage on a distributed ledger.</a:t>
              </a:r>
            </a:p>
            <a:p>
              <a:pPr algn="just">
                <a:lnSpc>
                  <a:spcPts val="3781"/>
                </a:lnSpc>
              </a:pPr>
            </a:p>
          </p:txBody>
        </p:sp>
      </p:grpSp>
      <p:grpSp>
        <p:nvGrpSpPr>
          <p:cNvPr name="Group 17" id="17"/>
          <p:cNvGrpSpPr/>
          <p:nvPr/>
        </p:nvGrpSpPr>
        <p:grpSpPr>
          <a:xfrm rot="0">
            <a:off x="10823760" y="4250553"/>
            <a:ext cx="6789636" cy="2069779"/>
            <a:chOff x="0" y="0"/>
            <a:chExt cx="9052848" cy="2759705"/>
          </a:xfrm>
        </p:grpSpPr>
        <p:sp>
          <p:nvSpPr>
            <p:cNvPr name="Freeform 18" id="18"/>
            <p:cNvSpPr/>
            <p:nvPr/>
          </p:nvSpPr>
          <p:spPr>
            <a:xfrm flipH="false" flipV="false" rot="0">
              <a:off x="0" y="0"/>
              <a:ext cx="9052848" cy="2759706"/>
            </a:xfrm>
            <a:custGeom>
              <a:avLst/>
              <a:gdLst/>
              <a:ahLst/>
              <a:cxnLst/>
              <a:rect r="r" b="b" t="t" l="l"/>
              <a:pathLst>
                <a:path h="2759706" w="9052848">
                  <a:moveTo>
                    <a:pt x="0" y="0"/>
                  </a:moveTo>
                  <a:lnTo>
                    <a:pt x="9052848" y="0"/>
                  </a:lnTo>
                  <a:lnTo>
                    <a:pt x="9052848" y="2759706"/>
                  </a:lnTo>
                  <a:lnTo>
                    <a:pt x="0" y="2759706"/>
                  </a:lnTo>
                  <a:close/>
                </a:path>
              </a:pathLst>
            </a:custGeom>
            <a:solidFill>
              <a:srgbClr val="000000">
                <a:alpha val="0"/>
              </a:srgbClr>
            </a:solidFill>
          </p:spPr>
        </p:sp>
        <p:sp>
          <p:nvSpPr>
            <p:cNvPr name="TextBox 19" id="19"/>
            <p:cNvSpPr txBox="true"/>
            <p:nvPr/>
          </p:nvSpPr>
          <p:spPr>
            <a:xfrm>
              <a:off x="0" y="-57150"/>
              <a:ext cx="9052848" cy="2816855"/>
            </a:xfrm>
            <a:prstGeom prst="rect">
              <a:avLst/>
            </a:prstGeom>
          </p:spPr>
          <p:txBody>
            <a:bodyPr anchor="t" rtlCol="false" tIns="0" lIns="0" bIns="0" rIns="0"/>
            <a:lstStyle/>
            <a:p>
              <a:pPr algn="l">
                <a:lnSpc>
                  <a:spcPts val="3778"/>
                </a:lnSpc>
              </a:pPr>
              <a:r>
                <a:rPr lang="en-US" sz="2698">
                  <a:solidFill>
                    <a:srgbClr val="1F2020"/>
                  </a:solidFill>
                  <a:latin typeface="Open Sans"/>
                  <a:ea typeface="Open Sans"/>
                  <a:cs typeface="Open Sans"/>
                  <a:sym typeface="Open Sans"/>
                </a:rPr>
                <a:t>Enable </a:t>
              </a:r>
              <a:r>
                <a:rPr lang="en-US" sz="2698" b="true">
                  <a:solidFill>
                    <a:srgbClr val="1F2020"/>
                  </a:solidFill>
                  <a:latin typeface="Open Sans Bold"/>
                  <a:ea typeface="Open Sans Bold"/>
                  <a:cs typeface="Open Sans Bold"/>
                  <a:sym typeface="Open Sans Bold"/>
                </a:rPr>
                <a:t>peer-to-peer communication</a:t>
              </a:r>
              <a:r>
                <a:rPr lang="en-US" sz="2698">
                  <a:solidFill>
                    <a:srgbClr val="1F2020"/>
                  </a:solidFill>
                  <a:latin typeface="Open Sans"/>
                  <a:ea typeface="Open Sans"/>
                  <a:cs typeface="Open Sans"/>
                  <a:sym typeface="Open Sans"/>
                </a:rPr>
                <a:t> and community-driven decision-making through token-based voting.</a:t>
              </a:r>
            </a:p>
            <a:p>
              <a:pPr algn="l">
                <a:lnSpc>
                  <a:spcPts val="5038"/>
                </a:lnSpc>
              </a:pPr>
            </a:p>
          </p:txBody>
        </p:sp>
      </p:grpSp>
      <p:grpSp>
        <p:nvGrpSpPr>
          <p:cNvPr name="Group 20" id="20"/>
          <p:cNvGrpSpPr/>
          <p:nvPr/>
        </p:nvGrpSpPr>
        <p:grpSpPr>
          <a:xfrm rot="0">
            <a:off x="10823760" y="2261918"/>
            <a:ext cx="7086026" cy="1987864"/>
            <a:chOff x="0" y="0"/>
            <a:chExt cx="9448034" cy="2650485"/>
          </a:xfrm>
        </p:grpSpPr>
        <p:sp>
          <p:nvSpPr>
            <p:cNvPr name="Freeform 21" id="21"/>
            <p:cNvSpPr/>
            <p:nvPr/>
          </p:nvSpPr>
          <p:spPr>
            <a:xfrm flipH="false" flipV="false" rot="0">
              <a:off x="0" y="0"/>
              <a:ext cx="9448035" cy="2650485"/>
            </a:xfrm>
            <a:custGeom>
              <a:avLst/>
              <a:gdLst/>
              <a:ahLst/>
              <a:cxnLst/>
              <a:rect r="r" b="b" t="t" l="l"/>
              <a:pathLst>
                <a:path h="2650485" w="9448035">
                  <a:moveTo>
                    <a:pt x="0" y="0"/>
                  </a:moveTo>
                  <a:lnTo>
                    <a:pt x="9448035" y="0"/>
                  </a:lnTo>
                  <a:lnTo>
                    <a:pt x="9448035" y="2650485"/>
                  </a:lnTo>
                  <a:lnTo>
                    <a:pt x="0" y="2650485"/>
                  </a:lnTo>
                  <a:close/>
                </a:path>
              </a:pathLst>
            </a:custGeom>
            <a:solidFill>
              <a:srgbClr val="000000">
                <a:alpha val="0"/>
              </a:srgbClr>
            </a:solidFill>
          </p:spPr>
        </p:sp>
        <p:sp>
          <p:nvSpPr>
            <p:cNvPr name="TextBox 22" id="22"/>
            <p:cNvSpPr txBox="true"/>
            <p:nvPr/>
          </p:nvSpPr>
          <p:spPr>
            <a:xfrm>
              <a:off x="0" y="-57150"/>
              <a:ext cx="9448034" cy="2707635"/>
            </a:xfrm>
            <a:prstGeom prst="rect">
              <a:avLst/>
            </a:prstGeom>
          </p:spPr>
          <p:txBody>
            <a:bodyPr anchor="t" rtlCol="false" tIns="0" lIns="0" bIns="0" rIns="0"/>
            <a:lstStyle/>
            <a:p>
              <a:pPr algn="l">
                <a:lnSpc>
                  <a:spcPts val="3778"/>
                </a:lnSpc>
              </a:pPr>
              <a:r>
                <a:rPr lang="en-US" sz="2698">
                  <a:solidFill>
                    <a:srgbClr val="1F2020"/>
                  </a:solidFill>
                  <a:latin typeface="Open Sans"/>
                  <a:ea typeface="Open Sans"/>
                  <a:cs typeface="Open Sans"/>
                  <a:sym typeface="Open Sans"/>
                </a:rPr>
                <a:t>Implement </a:t>
              </a:r>
              <a:r>
                <a:rPr lang="en-US" sz="2698" b="true">
                  <a:solidFill>
                    <a:srgbClr val="1F2020"/>
                  </a:solidFill>
                  <a:latin typeface="Open Sans Bold"/>
                  <a:ea typeface="Open Sans Bold"/>
                  <a:cs typeface="Open Sans Bold"/>
                  <a:sym typeface="Open Sans Bold"/>
                </a:rPr>
                <a:t>smart contracts</a:t>
              </a:r>
              <a:r>
                <a:rPr lang="en-US" sz="2698">
                  <a:solidFill>
                    <a:srgbClr val="1F2020"/>
                  </a:solidFill>
                  <a:latin typeface="Open Sans"/>
                  <a:ea typeface="Open Sans"/>
                  <a:cs typeface="Open Sans"/>
                  <a:sym typeface="Open Sans"/>
                </a:rPr>
                <a:t> for automated governance, content moderation, and feature control.</a:t>
              </a:r>
            </a:p>
            <a:p>
              <a:pPr algn="l">
                <a:lnSpc>
                  <a:spcPts val="3778"/>
                </a:lnSpc>
              </a:pPr>
            </a:p>
          </p:txBody>
        </p:sp>
      </p:grpSp>
      <p:grpSp>
        <p:nvGrpSpPr>
          <p:cNvPr name="Group 23" id="23"/>
          <p:cNvGrpSpPr/>
          <p:nvPr/>
        </p:nvGrpSpPr>
        <p:grpSpPr>
          <a:xfrm rot="0">
            <a:off x="10823760" y="6355579"/>
            <a:ext cx="6135331" cy="1511614"/>
            <a:chOff x="0" y="0"/>
            <a:chExt cx="8180441" cy="2015485"/>
          </a:xfrm>
        </p:grpSpPr>
        <p:sp>
          <p:nvSpPr>
            <p:cNvPr name="Freeform 24" id="24"/>
            <p:cNvSpPr/>
            <p:nvPr/>
          </p:nvSpPr>
          <p:spPr>
            <a:xfrm flipH="false" flipV="false" rot="0">
              <a:off x="0" y="0"/>
              <a:ext cx="8180441" cy="2015485"/>
            </a:xfrm>
            <a:custGeom>
              <a:avLst/>
              <a:gdLst/>
              <a:ahLst/>
              <a:cxnLst/>
              <a:rect r="r" b="b" t="t" l="l"/>
              <a:pathLst>
                <a:path h="2015485" w="8180441">
                  <a:moveTo>
                    <a:pt x="0" y="0"/>
                  </a:moveTo>
                  <a:lnTo>
                    <a:pt x="8180441" y="0"/>
                  </a:lnTo>
                  <a:lnTo>
                    <a:pt x="8180441" y="2015485"/>
                  </a:lnTo>
                  <a:lnTo>
                    <a:pt x="0" y="2015485"/>
                  </a:lnTo>
                  <a:close/>
                </a:path>
              </a:pathLst>
            </a:custGeom>
            <a:solidFill>
              <a:srgbClr val="000000">
                <a:alpha val="0"/>
              </a:srgbClr>
            </a:solidFill>
          </p:spPr>
        </p:sp>
        <p:sp>
          <p:nvSpPr>
            <p:cNvPr name="TextBox 25" id="25"/>
            <p:cNvSpPr txBox="true"/>
            <p:nvPr/>
          </p:nvSpPr>
          <p:spPr>
            <a:xfrm>
              <a:off x="0" y="-57150"/>
              <a:ext cx="8180441" cy="2072635"/>
            </a:xfrm>
            <a:prstGeom prst="rect">
              <a:avLst/>
            </a:prstGeom>
          </p:spPr>
          <p:txBody>
            <a:bodyPr anchor="t" rtlCol="false" tIns="0" lIns="0" bIns="0" rIns="0"/>
            <a:lstStyle/>
            <a:p>
              <a:pPr algn="l">
                <a:lnSpc>
                  <a:spcPts val="3778"/>
                </a:lnSpc>
              </a:pPr>
              <a:r>
                <a:rPr lang="en-US" sz="2698">
                  <a:solidFill>
                    <a:srgbClr val="1F2020"/>
                  </a:solidFill>
                  <a:latin typeface="Open Sans"/>
                  <a:ea typeface="Open Sans"/>
                  <a:cs typeface="Open Sans"/>
                  <a:sym typeface="Open Sans"/>
                </a:rPr>
                <a:t>Ensure platform </a:t>
              </a:r>
              <a:r>
                <a:rPr lang="en-US" sz="2698" b="true">
                  <a:solidFill>
                    <a:srgbClr val="1F2020"/>
                  </a:solidFill>
                  <a:latin typeface="Open Sans Bold"/>
                  <a:ea typeface="Open Sans Bold"/>
                  <a:cs typeface="Open Sans Bold"/>
                  <a:sym typeface="Open Sans Bold"/>
                </a:rPr>
                <a:t>scalability and user-friendly</a:t>
              </a:r>
              <a:r>
                <a:rPr lang="en-US" sz="2698">
                  <a:solidFill>
                    <a:srgbClr val="1F2020"/>
                  </a:solidFill>
                  <a:latin typeface="Open Sans"/>
                  <a:ea typeface="Open Sans"/>
                  <a:cs typeface="Open Sans"/>
                  <a:sym typeface="Open Sans"/>
                </a:rPr>
                <a:t> access to support large user bases without technical barriers.</a:t>
              </a:r>
            </a:p>
          </p:txBody>
        </p:sp>
      </p:grpSp>
      <p:grpSp>
        <p:nvGrpSpPr>
          <p:cNvPr name="Group 26" id="26"/>
          <p:cNvGrpSpPr/>
          <p:nvPr/>
        </p:nvGrpSpPr>
        <p:grpSpPr>
          <a:xfrm rot="0">
            <a:off x="2199110" y="6136224"/>
            <a:ext cx="6478795" cy="1908526"/>
            <a:chOff x="0" y="0"/>
            <a:chExt cx="8638393" cy="2544701"/>
          </a:xfrm>
        </p:grpSpPr>
        <p:sp>
          <p:nvSpPr>
            <p:cNvPr name="Freeform 27" id="27"/>
            <p:cNvSpPr/>
            <p:nvPr/>
          </p:nvSpPr>
          <p:spPr>
            <a:xfrm flipH="false" flipV="false" rot="0">
              <a:off x="0" y="0"/>
              <a:ext cx="8638394" cy="2544701"/>
            </a:xfrm>
            <a:custGeom>
              <a:avLst/>
              <a:gdLst/>
              <a:ahLst/>
              <a:cxnLst/>
              <a:rect r="r" b="b" t="t" l="l"/>
              <a:pathLst>
                <a:path h="2544701" w="8638394">
                  <a:moveTo>
                    <a:pt x="0" y="0"/>
                  </a:moveTo>
                  <a:lnTo>
                    <a:pt x="8638394" y="0"/>
                  </a:lnTo>
                  <a:lnTo>
                    <a:pt x="8638394" y="2544701"/>
                  </a:lnTo>
                  <a:lnTo>
                    <a:pt x="0" y="2544701"/>
                  </a:lnTo>
                  <a:close/>
                </a:path>
              </a:pathLst>
            </a:custGeom>
            <a:solidFill>
              <a:srgbClr val="000000">
                <a:alpha val="0"/>
              </a:srgbClr>
            </a:solidFill>
          </p:spPr>
        </p:sp>
        <p:sp>
          <p:nvSpPr>
            <p:cNvPr name="TextBox 28" id="28"/>
            <p:cNvSpPr txBox="true"/>
            <p:nvPr/>
          </p:nvSpPr>
          <p:spPr>
            <a:xfrm>
              <a:off x="0" y="-57150"/>
              <a:ext cx="8638393" cy="2601851"/>
            </a:xfrm>
            <a:prstGeom prst="rect">
              <a:avLst/>
            </a:prstGeom>
          </p:spPr>
          <p:txBody>
            <a:bodyPr anchor="t" rtlCol="false" tIns="0" lIns="0" bIns="0" rIns="0"/>
            <a:lstStyle/>
            <a:p>
              <a:pPr algn="just">
                <a:lnSpc>
                  <a:spcPts val="3641"/>
                </a:lnSpc>
              </a:pPr>
              <a:r>
                <a:rPr lang="en-US" sz="2600">
                  <a:solidFill>
                    <a:srgbClr val="1F2020"/>
                  </a:solidFill>
                  <a:latin typeface="Open Sans"/>
                  <a:ea typeface="Open Sans"/>
                  <a:cs typeface="Open Sans"/>
                  <a:sym typeface="Open Sans"/>
                </a:rPr>
                <a:t>Design the platform to be </a:t>
              </a:r>
              <a:r>
                <a:rPr lang="en-US" sz="2600" b="true">
                  <a:solidFill>
                    <a:srgbClr val="1F2020"/>
                  </a:solidFill>
                  <a:latin typeface="Open Sans Bold"/>
                  <a:ea typeface="Open Sans Bold"/>
                  <a:cs typeface="Open Sans Bold"/>
                  <a:sym typeface="Open Sans Bold"/>
                </a:rPr>
                <a:t>censorship-resistant</a:t>
              </a:r>
              <a:r>
                <a:rPr lang="en-US" sz="2600">
                  <a:solidFill>
                    <a:srgbClr val="1F2020"/>
                  </a:solidFill>
                  <a:latin typeface="Open Sans"/>
                  <a:ea typeface="Open Sans"/>
                  <a:cs typeface="Open Sans"/>
                  <a:sym typeface="Open Sans"/>
                </a:rPr>
                <a:t> using blockchain's immutability and transparency, ensuring verifiable content and actions.</a:t>
              </a:r>
            </a:p>
          </p:txBody>
        </p:sp>
      </p:grpSp>
      <p:grpSp>
        <p:nvGrpSpPr>
          <p:cNvPr name="Group 29" id="29"/>
          <p:cNvGrpSpPr/>
          <p:nvPr/>
        </p:nvGrpSpPr>
        <p:grpSpPr>
          <a:xfrm rot="0">
            <a:off x="828174" y="4419952"/>
            <a:ext cx="1135603" cy="1135603"/>
            <a:chOff x="0" y="0"/>
            <a:chExt cx="1514138" cy="1514138"/>
          </a:xfrm>
        </p:grpSpPr>
        <p:sp>
          <p:nvSpPr>
            <p:cNvPr name="Freeform 30" id="30"/>
            <p:cNvSpPr/>
            <p:nvPr/>
          </p:nvSpPr>
          <p:spPr>
            <a:xfrm flipH="false" flipV="false" rot="0">
              <a:off x="0" y="0"/>
              <a:ext cx="1514138" cy="1514138"/>
            </a:xfrm>
            <a:custGeom>
              <a:avLst/>
              <a:gdLst/>
              <a:ahLst/>
              <a:cxnLst/>
              <a:rect r="r" b="b" t="t" l="l"/>
              <a:pathLst>
                <a:path h="1514138" w="1514138">
                  <a:moveTo>
                    <a:pt x="0" y="0"/>
                  </a:moveTo>
                  <a:lnTo>
                    <a:pt x="1514138" y="0"/>
                  </a:lnTo>
                  <a:lnTo>
                    <a:pt x="1514138" y="1514138"/>
                  </a:lnTo>
                  <a:lnTo>
                    <a:pt x="0" y="1514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1" id="31"/>
            <p:cNvGrpSpPr/>
            <p:nvPr/>
          </p:nvGrpSpPr>
          <p:grpSpPr>
            <a:xfrm rot="0">
              <a:off x="275290" y="341827"/>
              <a:ext cx="963556" cy="774985"/>
              <a:chOff x="0" y="0"/>
              <a:chExt cx="661480" cy="532026"/>
            </a:xfrm>
          </p:grpSpPr>
          <p:sp>
            <p:nvSpPr>
              <p:cNvPr name="Freeform 32" id="32"/>
              <p:cNvSpPr/>
              <p:nvPr/>
            </p:nvSpPr>
            <p:spPr>
              <a:xfrm flipH="false" flipV="false" rot="0">
                <a:off x="0" y="0"/>
                <a:ext cx="661480" cy="532026"/>
              </a:xfrm>
              <a:custGeom>
                <a:avLst/>
                <a:gdLst/>
                <a:ahLst/>
                <a:cxnLst/>
                <a:rect r="r" b="b" t="t" l="l"/>
                <a:pathLst>
                  <a:path h="532026" w="661480">
                    <a:moveTo>
                      <a:pt x="0" y="0"/>
                    </a:moveTo>
                    <a:lnTo>
                      <a:pt x="661480" y="0"/>
                    </a:lnTo>
                    <a:lnTo>
                      <a:pt x="661480" y="532026"/>
                    </a:lnTo>
                    <a:lnTo>
                      <a:pt x="0" y="532026"/>
                    </a:lnTo>
                    <a:close/>
                  </a:path>
                </a:pathLst>
              </a:custGeom>
              <a:solidFill>
                <a:srgbClr val="000000">
                  <a:alpha val="0"/>
                </a:srgbClr>
              </a:solidFill>
            </p:spPr>
          </p:sp>
          <p:sp>
            <p:nvSpPr>
              <p:cNvPr name="TextBox 33" id="33"/>
              <p:cNvSpPr txBox="true"/>
              <p:nvPr/>
            </p:nvSpPr>
            <p:spPr>
              <a:xfrm>
                <a:off x="0" y="-57150"/>
                <a:ext cx="661480" cy="589176"/>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03</a:t>
                </a:r>
              </a:p>
            </p:txBody>
          </p:sp>
        </p:grpSp>
      </p:grpSp>
      <p:grpSp>
        <p:nvGrpSpPr>
          <p:cNvPr name="Group 34" id="34"/>
          <p:cNvGrpSpPr/>
          <p:nvPr/>
        </p:nvGrpSpPr>
        <p:grpSpPr>
          <a:xfrm rot="0">
            <a:off x="828174" y="6346130"/>
            <a:ext cx="1135603" cy="1135603"/>
            <a:chOff x="0" y="0"/>
            <a:chExt cx="1514138" cy="1514138"/>
          </a:xfrm>
        </p:grpSpPr>
        <p:sp>
          <p:nvSpPr>
            <p:cNvPr name="Freeform 35" id="35"/>
            <p:cNvSpPr/>
            <p:nvPr/>
          </p:nvSpPr>
          <p:spPr>
            <a:xfrm flipH="false" flipV="false" rot="0">
              <a:off x="0" y="0"/>
              <a:ext cx="1514138" cy="1514138"/>
            </a:xfrm>
            <a:custGeom>
              <a:avLst/>
              <a:gdLst/>
              <a:ahLst/>
              <a:cxnLst/>
              <a:rect r="r" b="b" t="t" l="l"/>
              <a:pathLst>
                <a:path h="1514138" w="1514138">
                  <a:moveTo>
                    <a:pt x="0" y="0"/>
                  </a:moveTo>
                  <a:lnTo>
                    <a:pt x="1514138" y="0"/>
                  </a:lnTo>
                  <a:lnTo>
                    <a:pt x="1514138" y="1514138"/>
                  </a:lnTo>
                  <a:lnTo>
                    <a:pt x="0" y="1514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6" id="36"/>
            <p:cNvGrpSpPr/>
            <p:nvPr/>
          </p:nvGrpSpPr>
          <p:grpSpPr>
            <a:xfrm rot="0">
              <a:off x="275290" y="341827"/>
              <a:ext cx="963556" cy="774985"/>
              <a:chOff x="0" y="0"/>
              <a:chExt cx="661480" cy="532026"/>
            </a:xfrm>
          </p:grpSpPr>
          <p:sp>
            <p:nvSpPr>
              <p:cNvPr name="Freeform 37" id="37"/>
              <p:cNvSpPr/>
              <p:nvPr/>
            </p:nvSpPr>
            <p:spPr>
              <a:xfrm flipH="false" flipV="false" rot="0">
                <a:off x="0" y="0"/>
                <a:ext cx="661480" cy="532026"/>
              </a:xfrm>
              <a:custGeom>
                <a:avLst/>
                <a:gdLst/>
                <a:ahLst/>
                <a:cxnLst/>
                <a:rect r="r" b="b" t="t" l="l"/>
                <a:pathLst>
                  <a:path h="532026" w="661480">
                    <a:moveTo>
                      <a:pt x="0" y="0"/>
                    </a:moveTo>
                    <a:lnTo>
                      <a:pt x="661480" y="0"/>
                    </a:lnTo>
                    <a:lnTo>
                      <a:pt x="661480" y="532026"/>
                    </a:lnTo>
                    <a:lnTo>
                      <a:pt x="0" y="532026"/>
                    </a:lnTo>
                    <a:close/>
                  </a:path>
                </a:pathLst>
              </a:custGeom>
              <a:solidFill>
                <a:srgbClr val="000000">
                  <a:alpha val="0"/>
                </a:srgbClr>
              </a:solidFill>
            </p:spPr>
          </p:sp>
          <p:sp>
            <p:nvSpPr>
              <p:cNvPr name="TextBox 38" id="38"/>
              <p:cNvSpPr txBox="true"/>
              <p:nvPr/>
            </p:nvSpPr>
            <p:spPr>
              <a:xfrm>
                <a:off x="0" y="-57150"/>
                <a:ext cx="661480" cy="589176"/>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05</a:t>
                </a:r>
              </a:p>
            </p:txBody>
          </p:sp>
        </p:grpSp>
      </p:grpSp>
      <p:grpSp>
        <p:nvGrpSpPr>
          <p:cNvPr name="Group 39" id="39"/>
          <p:cNvGrpSpPr/>
          <p:nvPr/>
        </p:nvGrpSpPr>
        <p:grpSpPr>
          <a:xfrm rot="0">
            <a:off x="9239293" y="2420708"/>
            <a:ext cx="1135603" cy="1135603"/>
            <a:chOff x="0" y="0"/>
            <a:chExt cx="1514138" cy="1514138"/>
          </a:xfrm>
        </p:grpSpPr>
        <p:sp>
          <p:nvSpPr>
            <p:cNvPr name="Freeform 40" id="40"/>
            <p:cNvSpPr/>
            <p:nvPr/>
          </p:nvSpPr>
          <p:spPr>
            <a:xfrm flipH="false" flipV="false" rot="0">
              <a:off x="0" y="0"/>
              <a:ext cx="1514138" cy="1514138"/>
            </a:xfrm>
            <a:custGeom>
              <a:avLst/>
              <a:gdLst/>
              <a:ahLst/>
              <a:cxnLst/>
              <a:rect r="r" b="b" t="t" l="l"/>
              <a:pathLst>
                <a:path h="1514138" w="1514138">
                  <a:moveTo>
                    <a:pt x="0" y="0"/>
                  </a:moveTo>
                  <a:lnTo>
                    <a:pt x="1514138" y="0"/>
                  </a:lnTo>
                  <a:lnTo>
                    <a:pt x="1514138" y="1514138"/>
                  </a:lnTo>
                  <a:lnTo>
                    <a:pt x="0" y="1514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1" id="41"/>
            <p:cNvGrpSpPr/>
            <p:nvPr/>
          </p:nvGrpSpPr>
          <p:grpSpPr>
            <a:xfrm rot="0">
              <a:off x="275290" y="341827"/>
              <a:ext cx="963556" cy="774985"/>
              <a:chOff x="0" y="0"/>
              <a:chExt cx="661480" cy="532026"/>
            </a:xfrm>
          </p:grpSpPr>
          <p:sp>
            <p:nvSpPr>
              <p:cNvPr name="Freeform 42" id="42"/>
              <p:cNvSpPr/>
              <p:nvPr/>
            </p:nvSpPr>
            <p:spPr>
              <a:xfrm flipH="false" flipV="false" rot="0">
                <a:off x="0" y="0"/>
                <a:ext cx="661480" cy="532026"/>
              </a:xfrm>
              <a:custGeom>
                <a:avLst/>
                <a:gdLst/>
                <a:ahLst/>
                <a:cxnLst/>
                <a:rect r="r" b="b" t="t" l="l"/>
                <a:pathLst>
                  <a:path h="532026" w="661480">
                    <a:moveTo>
                      <a:pt x="0" y="0"/>
                    </a:moveTo>
                    <a:lnTo>
                      <a:pt x="661480" y="0"/>
                    </a:lnTo>
                    <a:lnTo>
                      <a:pt x="661480" y="532026"/>
                    </a:lnTo>
                    <a:lnTo>
                      <a:pt x="0" y="532026"/>
                    </a:lnTo>
                    <a:close/>
                  </a:path>
                </a:pathLst>
              </a:custGeom>
              <a:solidFill>
                <a:srgbClr val="000000">
                  <a:alpha val="0"/>
                </a:srgbClr>
              </a:solidFill>
            </p:spPr>
          </p:sp>
          <p:sp>
            <p:nvSpPr>
              <p:cNvPr name="TextBox 43" id="43"/>
              <p:cNvSpPr txBox="true"/>
              <p:nvPr/>
            </p:nvSpPr>
            <p:spPr>
              <a:xfrm>
                <a:off x="0" y="-57150"/>
                <a:ext cx="661480" cy="589176"/>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02</a:t>
                </a:r>
              </a:p>
            </p:txBody>
          </p:sp>
        </p:grpSp>
      </p:grpSp>
      <p:grpSp>
        <p:nvGrpSpPr>
          <p:cNvPr name="Group 44" id="44"/>
          <p:cNvGrpSpPr/>
          <p:nvPr/>
        </p:nvGrpSpPr>
        <p:grpSpPr>
          <a:xfrm rot="0">
            <a:off x="9239293" y="4419952"/>
            <a:ext cx="1135603" cy="1135603"/>
            <a:chOff x="0" y="0"/>
            <a:chExt cx="1514138" cy="1514138"/>
          </a:xfrm>
        </p:grpSpPr>
        <p:sp>
          <p:nvSpPr>
            <p:cNvPr name="Freeform 45" id="45"/>
            <p:cNvSpPr/>
            <p:nvPr/>
          </p:nvSpPr>
          <p:spPr>
            <a:xfrm flipH="false" flipV="false" rot="0">
              <a:off x="0" y="0"/>
              <a:ext cx="1514138" cy="1514138"/>
            </a:xfrm>
            <a:custGeom>
              <a:avLst/>
              <a:gdLst/>
              <a:ahLst/>
              <a:cxnLst/>
              <a:rect r="r" b="b" t="t" l="l"/>
              <a:pathLst>
                <a:path h="1514138" w="1514138">
                  <a:moveTo>
                    <a:pt x="0" y="0"/>
                  </a:moveTo>
                  <a:lnTo>
                    <a:pt x="1514138" y="0"/>
                  </a:lnTo>
                  <a:lnTo>
                    <a:pt x="1514138" y="1514138"/>
                  </a:lnTo>
                  <a:lnTo>
                    <a:pt x="0" y="1514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6" id="46"/>
            <p:cNvGrpSpPr/>
            <p:nvPr/>
          </p:nvGrpSpPr>
          <p:grpSpPr>
            <a:xfrm rot="0">
              <a:off x="275290" y="341827"/>
              <a:ext cx="963556" cy="774985"/>
              <a:chOff x="0" y="0"/>
              <a:chExt cx="661480" cy="532026"/>
            </a:xfrm>
          </p:grpSpPr>
          <p:sp>
            <p:nvSpPr>
              <p:cNvPr name="Freeform 47" id="47"/>
              <p:cNvSpPr/>
              <p:nvPr/>
            </p:nvSpPr>
            <p:spPr>
              <a:xfrm flipH="false" flipV="false" rot="0">
                <a:off x="0" y="0"/>
                <a:ext cx="661480" cy="532026"/>
              </a:xfrm>
              <a:custGeom>
                <a:avLst/>
                <a:gdLst/>
                <a:ahLst/>
                <a:cxnLst/>
                <a:rect r="r" b="b" t="t" l="l"/>
                <a:pathLst>
                  <a:path h="532026" w="661480">
                    <a:moveTo>
                      <a:pt x="0" y="0"/>
                    </a:moveTo>
                    <a:lnTo>
                      <a:pt x="661480" y="0"/>
                    </a:lnTo>
                    <a:lnTo>
                      <a:pt x="661480" y="532026"/>
                    </a:lnTo>
                    <a:lnTo>
                      <a:pt x="0" y="532026"/>
                    </a:lnTo>
                    <a:close/>
                  </a:path>
                </a:pathLst>
              </a:custGeom>
              <a:solidFill>
                <a:srgbClr val="000000">
                  <a:alpha val="0"/>
                </a:srgbClr>
              </a:solidFill>
            </p:spPr>
          </p:sp>
          <p:sp>
            <p:nvSpPr>
              <p:cNvPr name="TextBox 48" id="48"/>
              <p:cNvSpPr txBox="true"/>
              <p:nvPr/>
            </p:nvSpPr>
            <p:spPr>
              <a:xfrm>
                <a:off x="0" y="-57150"/>
                <a:ext cx="661480" cy="589176"/>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04</a:t>
                </a:r>
              </a:p>
            </p:txBody>
          </p:sp>
        </p:grpSp>
      </p:grpSp>
      <p:grpSp>
        <p:nvGrpSpPr>
          <p:cNvPr name="Group 49" id="49"/>
          <p:cNvGrpSpPr/>
          <p:nvPr/>
        </p:nvGrpSpPr>
        <p:grpSpPr>
          <a:xfrm rot="0">
            <a:off x="9239293" y="6346130"/>
            <a:ext cx="1135603" cy="1135603"/>
            <a:chOff x="0" y="0"/>
            <a:chExt cx="1514138" cy="1514138"/>
          </a:xfrm>
        </p:grpSpPr>
        <p:sp>
          <p:nvSpPr>
            <p:cNvPr name="Freeform 50" id="50"/>
            <p:cNvSpPr/>
            <p:nvPr/>
          </p:nvSpPr>
          <p:spPr>
            <a:xfrm flipH="false" flipV="false" rot="0">
              <a:off x="0" y="0"/>
              <a:ext cx="1514138" cy="1514138"/>
            </a:xfrm>
            <a:custGeom>
              <a:avLst/>
              <a:gdLst/>
              <a:ahLst/>
              <a:cxnLst/>
              <a:rect r="r" b="b" t="t" l="l"/>
              <a:pathLst>
                <a:path h="1514138" w="1514138">
                  <a:moveTo>
                    <a:pt x="0" y="0"/>
                  </a:moveTo>
                  <a:lnTo>
                    <a:pt x="1514138" y="0"/>
                  </a:lnTo>
                  <a:lnTo>
                    <a:pt x="1514138" y="1514138"/>
                  </a:lnTo>
                  <a:lnTo>
                    <a:pt x="0" y="1514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1" id="51"/>
            <p:cNvGrpSpPr/>
            <p:nvPr/>
          </p:nvGrpSpPr>
          <p:grpSpPr>
            <a:xfrm rot="0">
              <a:off x="275290" y="341827"/>
              <a:ext cx="963556" cy="774985"/>
              <a:chOff x="0" y="0"/>
              <a:chExt cx="661480" cy="532026"/>
            </a:xfrm>
          </p:grpSpPr>
          <p:sp>
            <p:nvSpPr>
              <p:cNvPr name="Freeform 52" id="52"/>
              <p:cNvSpPr/>
              <p:nvPr/>
            </p:nvSpPr>
            <p:spPr>
              <a:xfrm flipH="false" flipV="false" rot="0">
                <a:off x="0" y="0"/>
                <a:ext cx="661480" cy="532026"/>
              </a:xfrm>
              <a:custGeom>
                <a:avLst/>
                <a:gdLst/>
                <a:ahLst/>
                <a:cxnLst/>
                <a:rect r="r" b="b" t="t" l="l"/>
                <a:pathLst>
                  <a:path h="532026" w="661480">
                    <a:moveTo>
                      <a:pt x="0" y="0"/>
                    </a:moveTo>
                    <a:lnTo>
                      <a:pt x="661480" y="0"/>
                    </a:lnTo>
                    <a:lnTo>
                      <a:pt x="661480" y="532026"/>
                    </a:lnTo>
                    <a:lnTo>
                      <a:pt x="0" y="532026"/>
                    </a:lnTo>
                    <a:close/>
                  </a:path>
                </a:pathLst>
              </a:custGeom>
              <a:solidFill>
                <a:srgbClr val="000000">
                  <a:alpha val="0"/>
                </a:srgbClr>
              </a:solidFill>
            </p:spPr>
          </p:sp>
          <p:sp>
            <p:nvSpPr>
              <p:cNvPr name="TextBox 53" id="53"/>
              <p:cNvSpPr txBox="true"/>
              <p:nvPr/>
            </p:nvSpPr>
            <p:spPr>
              <a:xfrm>
                <a:off x="0" y="-57150"/>
                <a:ext cx="661480" cy="589176"/>
              </a:xfrm>
              <a:prstGeom prst="rect">
                <a:avLst/>
              </a:prstGeom>
            </p:spPr>
            <p:txBody>
              <a:bodyPr anchor="t" rtlCol="false" tIns="0" lIns="0" bIns="0" rIns="0"/>
              <a:lstStyle/>
              <a:p>
                <a:pPr algn="ctr">
                  <a:lnSpc>
                    <a:spcPts val="3920"/>
                  </a:lnSpc>
                </a:pPr>
                <a:r>
                  <a:rPr lang="en-US" sz="2799" b="true">
                    <a:solidFill>
                      <a:srgbClr val="FFFFFF"/>
                    </a:solidFill>
                    <a:latin typeface="Open Sans Bold"/>
                    <a:ea typeface="Open Sans Bold"/>
                    <a:cs typeface="Open Sans Bold"/>
                    <a:sym typeface="Open Sans Bold"/>
                  </a:rPr>
                  <a:t>06</a:t>
                </a:r>
              </a:p>
            </p:txBody>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2D0D0"/>
        </a:solidFill>
      </p:bgPr>
    </p:bg>
    <p:spTree>
      <p:nvGrpSpPr>
        <p:cNvPr id="1" name=""/>
        <p:cNvGrpSpPr/>
        <p:nvPr/>
      </p:nvGrpSpPr>
      <p:grpSpPr>
        <a:xfrm>
          <a:off x="0" y="0"/>
          <a:ext cx="0" cy="0"/>
          <a:chOff x="0" y="0"/>
          <a:chExt cx="0" cy="0"/>
        </a:xfrm>
      </p:grpSpPr>
      <p:grpSp>
        <p:nvGrpSpPr>
          <p:cNvPr name="Group 2" id="2"/>
          <p:cNvGrpSpPr/>
          <p:nvPr/>
        </p:nvGrpSpPr>
        <p:grpSpPr>
          <a:xfrm rot="0">
            <a:off x="5322747" y="234113"/>
            <a:ext cx="7642507" cy="1076782"/>
            <a:chOff x="0" y="0"/>
            <a:chExt cx="10190009" cy="1435710"/>
          </a:xfrm>
        </p:grpSpPr>
        <p:sp>
          <p:nvSpPr>
            <p:cNvPr name="Freeform 3" id="3"/>
            <p:cNvSpPr/>
            <p:nvPr/>
          </p:nvSpPr>
          <p:spPr>
            <a:xfrm flipH="false" flipV="false" rot="0">
              <a:off x="0" y="0"/>
              <a:ext cx="10190009" cy="1435710"/>
            </a:xfrm>
            <a:custGeom>
              <a:avLst/>
              <a:gdLst/>
              <a:ahLst/>
              <a:cxnLst/>
              <a:rect r="r" b="b" t="t" l="l"/>
              <a:pathLst>
                <a:path h="1435710" w="10190009">
                  <a:moveTo>
                    <a:pt x="0" y="0"/>
                  </a:moveTo>
                  <a:lnTo>
                    <a:pt x="10190009" y="0"/>
                  </a:lnTo>
                  <a:lnTo>
                    <a:pt x="10190009" y="1435710"/>
                  </a:lnTo>
                  <a:lnTo>
                    <a:pt x="0" y="1435710"/>
                  </a:lnTo>
                  <a:close/>
                </a:path>
              </a:pathLst>
            </a:custGeom>
            <a:solidFill>
              <a:srgbClr val="000000">
                <a:alpha val="0"/>
              </a:srgbClr>
            </a:solidFill>
          </p:spPr>
        </p:sp>
        <p:sp>
          <p:nvSpPr>
            <p:cNvPr name="TextBox 4" id="4"/>
            <p:cNvSpPr txBox="true"/>
            <p:nvPr/>
          </p:nvSpPr>
          <p:spPr>
            <a:xfrm>
              <a:off x="0" y="38100"/>
              <a:ext cx="10190009" cy="1397610"/>
            </a:xfrm>
            <a:prstGeom prst="rect">
              <a:avLst/>
            </a:prstGeom>
          </p:spPr>
          <p:txBody>
            <a:bodyPr anchor="t" rtlCol="false" tIns="0" lIns="0" bIns="0" rIns="0"/>
            <a:lstStyle/>
            <a:p>
              <a:pPr algn="ctr">
                <a:lnSpc>
                  <a:spcPts val="6048"/>
                </a:lnSpc>
              </a:pPr>
              <a:r>
                <a:rPr lang="en-US" sz="5400" b="true">
                  <a:solidFill>
                    <a:srgbClr val="691717"/>
                  </a:solidFill>
                  <a:latin typeface="Montserrat Bold"/>
                  <a:ea typeface="Montserrat Bold"/>
                  <a:cs typeface="Montserrat Bold"/>
                  <a:sym typeface="Montserrat Bold"/>
                </a:rPr>
                <a:t>Architecture</a:t>
              </a:r>
            </a:p>
          </p:txBody>
        </p:sp>
      </p:grpSp>
      <p:sp>
        <p:nvSpPr>
          <p:cNvPr name="Freeform 5" id="5"/>
          <p:cNvSpPr/>
          <p:nvPr/>
        </p:nvSpPr>
        <p:spPr>
          <a:xfrm flipH="false" flipV="false" rot="0">
            <a:off x="3952039" y="1310895"/>
            <a:ext cx="10383922" cy="8834887"/>
          </a:xfrm>
          <a:custGeom>
            <a:avLst/>
            <a:gdLst/>
            <a:ahLst/>
            <a:cxnLst/>
            <a:rect r="r" b="b" t="t" l="l"/>
            <a:pathLst>
              <a:path h="8834887" w="10383922">
                <a:moveTo>
                  <a:pt x="0" y="0"/>
                </a:moveTo>
                <a:lnTo>
                  <a:pt x="10383922" y="0"/>
                </a:lnTo>
                <a:lnTo>
                  <a:pt x="10383922" y="8834887"/>
                </a:lnTo>
                <a:lnTo>
                  <a:pt x="0" y="8834887"/>
                </a:lnTo>
                <a:lnTo>
                  <a:pt x="0" y="0"/>
                </a:lnTo>
                <a:close/>
              </a:path>
            </a:pathLst>
          </a:custGeom>
          <a:blipFill>
            <a:blip r:embed="rId2"/>
            <a:stretch>
              <a:fillRect l="0" t="0" r="0" b="-7152"/>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2D0D0"/>
        </a:solidFill>
      </p:bgPr>
    </p:bg>
    <p:spTree>
      <p:nvGrpSpPr>
        <p:cNvPr id="1" name=""/>
        <p:cNvGrpSpPr/>
        <p:nvPr/>
      </p:nvGrpSpPr>
      <p:grpSpPr>
        <a:xfrm>
          <a:off x="0" y="0"/>
          <a:ext cx="0" cy="0"/>
          <a:chOff x="0" y="0"/>
          <a:chExt cx="0" cy="0"/>
        </a:xfrm>
      </p:grpSpPr>
      <p:sp>
        <p:nvSpPr>
          <p:cNvPr name="Freeform 2" id="2"/>
          <p:cNvSpPr/>
          <p:nvPr/>
        </p:nvSpPr>
        <p:spPr>
          <a:xfrm flipH="false" flipV="false" rot="0">
            <a:off x="10509502" y="406809"/>
            <a:ext cx="4670765" cy="9473382"/>
          </a:xfrm>
          <a:custGeom>
            <a:avLst/>
            <a:gdLst/>
            <a:ahLst/>
            <a:cxnLst/>
            <a:rect r="r" b="b" t="t" l="l"/>
            <a:pathLst>
              <a:path h="9473382" w="4670765">
                <a:moveTo>
                  <a:pt x="0" y="0"/>
                </a:moveTo>
                <a:lnTo>
                  <a:pt x="4670765" y="0"/>
                </a:lnTo>
                <a:lnTo>
                  <a:pt x="4670765" y="9473382"/>
                </a:lnTo>
                <a:lnTo>
                  <a:pt x="0" y="9473382"/>
                </a:lnTo>
                <a:lnTo>
                  <a:pt x="0" y="0"/>
                </a:lnTo>
                <a:close/>
              </a:path>
            </a:pathLst>
          </a:custGeom>
          <a:blipFill>
            <a:blip r:embed="rId2"/>
            <a:stretch>
              <a:fillRect l="-25567" t="-10093" r="-26149" b="-2180"/>
            </a:stretch>
          </a:blipFill>
        </p:spPr>
      </p:sp>
      <p:grpSp>
        <p:nvGrpSpPr>
          <p:cNvPr name="Group 3" id="3"/>
          <p:cNvGrpSpPr/>
          <p:nvPr/>
        </p:nvGrpSpPr>
        <p:grpSpPr>
          <a:xfrm rot="0">
            <a:off x="886826" y="4605109"/>
            <a:ext cx="8774905" cy="1076782"/>
            <a:chOff x="0" y="0"/>
            <a:chExt cx="11699874" cy="1435710"/>
          </a:xfrm>
        </p:grpSpPr>
        <p:sp>
          <p:nvSpPr>
            <p:cNvPr name="Freeform 4" id="4"/>
            <p:cNvSpPr/>
            <p:nvPr/>
          </p:nvSpPr>
          <p:spPr>
            <a:xfrm flipH="false" flipV="false" rot="0">
              <a:off x="0" y="0"/>
              <a:ext cx="11699873" cy="1435710"/>
            </a:xfrm>
            <a:custGeom>
              <a:avLst/>
              <a:gdLst/>
              <a:ahLst/>
              <a:cxnLst/>
              <a:rect r="r" b="b" t="t" l="l"/>
              <a:pathLst>
                <a:path h="1435710" w="11699873">
                  <a:moveTo>
                    <a:pt x="0" y="0"/>
                  </a:moveTo>
                  <a:lnTo>
                    <a:pt x="11699873" y="0"/>
                  </a:lnTo>
                  <a:lnTo>
                    <a:pt x="11699873" y="1435710"/>
                  </a:lnTo>
                  <a:lnTo>
                    <a:pt x="0" y="1435710"/>
                  </a:lnTo>
                  <a:close/>
                </a:path>
              </a:pathLst>
            </a:custGeom>
            <a:solidFill>
              <a:srgbClr val="000000">
                <a:alpha val="0"/>
              </a:srgbClr>
            </a:solidFill>
          </p:spPr>
        </p:sp>
        <p:sp>
          <p:nvSpPr>
            <p:cNvPr name="TextBox 5" id="5"/>
            <p:cNvSpPr txBox="true"/>
            <p:nvPr/>
          </p:nvSpPr>
          <p:spPr>
            <a:xfrm>
              <a:off x="0" y="38100"/>
              <a:ext cx="11699874" cy="1397610"/>
            </a:xfrm>
            <a:prstGeom prst="rect">
              <a:avLst/>
            </a:prstGeom>
          </p:spPr>
          <p:txBody>
            <a:bodyPr anchor="t" rtlCol="false" tIns="0" lIns="0" bIns="0" rIns="0"/>
            <a:lstStyle/>
            <a:p>
              <a:pPr algn="ctr">
                <a:lnSpc>
                  <a:spcPts val="6048"/>
                </a:lnSpc>
              </a:pPr>
              <a:r>
                <a:rPr lang="en-US" sz="5400" b="true">
                  <a:solidFill>
                    <a:srgbClr val="691717"/>
                  </a:solidFill>
                  <a:latin typeface="Montserrat Bold"/>
                  <a:ea typeface="Montserrat Bold"/>
                  <a:cs typeface="Montserrat Bold"/>
                  <a:sym typeface="Montserrat Bold"/>
                </a:rPr>
                <a:t>Methodology</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DAGlSXAYt3U</dc:identifier>
  <dcterms:modified xsi:type="dcterms:W3CDTF">2011-08-01T06:04:30Z</dcterms:modified>
  <cp:revision>1</cp:revision>
  <dc:title>Batch 9 - Final</dc:title>
</cp:coreProperties>
</file>